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1" r:id="rId4"/>
    <p:sldId id="262" r:id="rId5"/>
    <p:sldId id="264" r:id="rId6"/>
    <p:sldId id="265" r:id="rId7"/>
    <p:sldId id="267" r:id="rId8"/>
    <p:sldId id="269" r:id="rId9"/>
    <p:sldId id="271" r:id="rId10"/>
    <p:sldId id="272" r:id="rId11"/>
    <p:sldId id="27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42" autoAdjust="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02.11.2020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02.11.2020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02.11.2020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02.11.2020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02.11.2020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02.11.2020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02.11.2020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02.11.2020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02.11.2020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02.11.2020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02.11.2020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 userDrawn="1"/>
        </p:nvSpPr>
        <p:spPr>
          <a:xfrm rot="21365376">
            <a:off x="342641" y="350577"/>
            <a:ext cx="8501046" cy="6156277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 userDrawn="1"/>
        </p:nvSpPr>
        <p:spPr>
          <a:xfrm rot="352294">
            <a:off x="353437" y="558538"/>
            <a:ext cx="8458738" cy="581458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 userDrawn="1"/>
        </p:nvSpPr>
        <p:spPr>
          <a:xfrm>
            <a:off x="428596" y="500042"/>
            <a:ext cx="8286808" cy="592935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409" name="Rectangle 1"/>
          <p:cNvSpPr>
            <a:spLocks noChangeArrowheads="1"/>
          </p:cNvSpPr>
          <p:nvPr userDrawn="1"/>
        </p:nvSpPr>
        <p:spPr bwMode="auto">
          <a:xfrm>
            <a:off x="571472" y="6500834"/>
            <a:ext cx="109517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© Фокина Лидия Петровна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" name="Группа 14"/>
          <p:cNvGrpSpPr/>
          <p:nvPr userDrawn="1"/>
        </p:nvGrpSpPr>
        <p:grpSpPr>
          <a:xfrm>
            <a:off x="714348" y="2214554"/>
            <a:ext cx="500066" cy="500066"/>
            <a:chOff x="571472" y="3929066"/>
            <a:chExt cx="785818" cy="785818"/>
          </a:xfrm>
        </p:grpSpPr>
        <p:sp>
          <p:nvSpPr>
            <p:cNvPr id="16" name="Овал 15"/>
            <p:cNvSpPr/>
            <p:nvPr/>
          </p:nvSpPr>
          <p:spPr>
            <a:xfrm>
              <a:off x="571472" y="3929066"/>
              <a:ext cx="785818" cy="78581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714348" y="4071942"/>
              <a:ext cx="500066" cy="5000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>
                  <a:lumMod val="5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8" name="Группа 17"/>
          <p:cNvGrpSpPr/>
          <p:nvPr userDrawn="1"/>
        </p:nvGrpSpPr>
        <p:grpSpPr>
          <a:xfrm>
            <a:off x="714348" y="3214686"/>
            <a:ext cx="500066" cy="500066"/>
            <a:chOff x="571472" y="3929066"/>
            <a:chExt cx="785818" cy="785818"/>
          </a:xfrm>
        </p:grpSpPr>
        <p:sp>
          <p:nvSpPr>
            <p:cNvPr id="19" name="Овал 18"/>
            <p:cNvSpPr/>
            <p:nvPr/>
          </p:nvSpPr>
          <p:spPr>
            <a:xfrm>
              <a:off x="571472" y="3929066"/>
              <a:ext cx="785818" cy="78581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Овал 19"/>
            <p:cNvSpPr/>
            <p:nvPr/>
          </p:nvSpPr>
          <p:spPr>
            <a:xfrm>
              <a:off x="714348" y="4071942"/>
              <a:ext cx="500066" cy="5000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>
                  <a:lumMod val="5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1" name="Группа 20"/>
          <p:cNvGrpSpPr/>
          <p:nvPr userDrawn="1"/>
        </p:nvGrpSpPr>
        <p:grpSpPr>
          <a:xfrm>
            <a:off x="714348" y="4214818"/>
            <a:ext cx="500066" cy="500066"/>
            <a:chOff x="571472" y="3929066"/>
            <a:chExt cx="785818" cy="785818"/>
          </a:xfrm>
        </p:grpSpPr>
        <p:sp>
          <p:nvSpPr>
            <p:cNvPr id="22" name="Овал 21"/>
            <p:cNvSpPr/>
            <p:nvPr/>
          </p:nvSpPr>
          <p:spPr>
            <a:xfrm>
              <a:off x="571472" y="3929066"/>
              <a:ext cx="785818" cy="785818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/>
            <p:cNvSpPr/>
            <p:nvPr/>
          </p:nvSpPr>
          <p:spPr>
            <a:xfrm>
              <a:off x="714348" y="4071942"/>
              <a:ext cx="500066" cy="50006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3">
                  <a:lumMod val="50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/>
          <p:nvPr/>
        </p:nvGrpSpPr>
        <p:grpSpPr>
          <a:xfrm>
            <a:off x="1547664" y="836712"/>
            <a:ext cx="6696744" cy="3947110"/>
            <a:chOff x="1115616" y="2146448"/>
            <a:chExt cx="7165477" cy="3728452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115616" y="2146448"/>
              <a:ext cx="7165477" cy="200601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4400" b="1" dirty="0" smtClean="0">
                  <a:ln w="19050">
                    <a:solidFill>
                      <a:prstClr val="white"/>
                    </a:solidFill>
                    <a:prstDash val="solid"/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cs typeface="Arial" charset="0"/>
                </a:rPr>
                <a:t>Психологическая готовность ребенка к обучению в школе</a:t>
              </a:r>
              <a:endParaRPr lang="ru-RU" sz="4400" b="1" dirty="0">
                <a:ln w="19050">
                  <a:solidFill>
                    <a:prstClr val="white"/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187089" y="4741066"/>
              <a:ext cx="5084703" cy="11338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cs typeface="Arial" charset="0"/>
                </a:rPr>
                <a:t>Автор : </a:t>
              </a:r>
              <a:r>
                <a:rPr lang="ru-RU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cs typeface="Arial" charset="0"/>
                </a:rPr>
                <a:t>Степанова Марина Леонидовна</a:t>
              </a: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cs typeface="Arial" charset="0"/>
                </a:rPr>
                <a:t>Педагог дополнительного </a:t>
              </a:r>
              <a:r>
                <a:rPr lang="ru-RU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cs typeface="Arial" charset="0"/>
                </a:rPr>
                <a:t>образования </a:t>
              </a:r>
              <a:r>
                <a:rPr lang="ru-RU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cs typeface="Arial" charset="0"/>
                </a:rPr>
                <a:t>МБУ ДО ЦДО </a:t>
              </a:r>
              <a:r>
                <a:rPr lang="ru-RU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cs typeface="Arial" charset="0"/>
                </a:rPr>
                <a:t>г</a:t>
              </a:r>
              <a:r>
                <a:rPr lang="ru-RU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cs typeface="Arial" charset="0"/>
                </a:rPr>
                <a:t>. </a:t>
              </a:r>
              <a:r>
                <a:rPr lang="ru-RU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cs typeface="Arial" charset="0"/>
                </a:rPr>
                <a:t>Собинка</a:t>
              </a:r>
              <a:endPara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cs typeface="Arial" charset="0"/>
                </a:rPr>
                <a:t>2020 </a:t>
              </a:r>
              <a:r>
                <a:rPr lang="ru-RU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  <a:cs typeface="Arial" charset="0"/>
                </a:rPr>
                <a:t>г.</a:t>
              </a:r>
              <a:endParaRPr lang="ru-RU" dirty="0">
                <a:latin typeface="Comic Sans MS" panose="030F0702030302020204" pitchFamily="66" charset="0"/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457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908720"/>
            <a:ext cx="7272808" cy="5217443"/>
          </a:xfrm>
        </p:spPr>
        <p:txBody>
          <a:bodyPr/>
          <a:lstStyle/>
          <a:p>
            <a:r>
              <a:rPr lang="ru-RU" sz="28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Красный</a:t>
            </a:r>
            <a:r>
              <a:rPr lang="ru-RU" sz="2800" dirty="0" smtClean="0">
                <a:latin typeface="Comic Sans MS" panose="030F0702030302020204" pitchFamily="66" charset="0"/>
              </a:rPr>
              <a:t>-я делаю то, что надо, что скажет мама (учитель, воспитатель)</a:t>
            </a:r>
          </a:p>
          <a:p>
            <a:r>
              <a:rPr lang="ru-RU" sz="2800" u="sng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Зеленый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ru-RU" sz="2800" dirty="0" smtClean="0">
                <a:latin typeface="Comic Sans MS" panose="030F0702030302020204" pitchFamily="66" charset="0"/>
              </a:rPr>
              <a:t>– я делаю то, что хочу</a:t>
            </a:r>
          </a:p>
          <a:p>
            <a:r>
              <a:rPr lang="ru-RU" sz="2800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Желтый</a:t>
            </a:r>
            <a:r>
              <a:rPr lang="ru-RU" sz="28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 </a:t>
            </a:r>
            <a:r>
              <a:rPr lang="ru-RU" sz="2800" dirty="0" smtClean="0">
                <a:latin typeface="Comic Sans MS" panose="030F0702030302020204" pitchFamily="66" charset="0"/>
              </a:rPr>
              <a:t>– мы обсуждаем, мы договариваемся; я делаю то, что хочу, но с некоторыми ограничениями.</a:t>
            </a:r>
            <a:endParaRPr lang="ru-RU" sz="2800" dirty="0" smtClean="0">
              <a:solidFill>
                <a:srgbClr val="FFC000"/>
              </a:solidFill>
              <a:latin typeface="Comic Sans MS" panose="030F0702030302020204" pitchFamily="66" charset="0"/>
            </a:endParaRPr>
          </a:p>
          <a:p>
            <a:r>
              <a:rPr lang="ru-RU" sz="28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Красный: </a:t>
            </a:r>
            <a:r>
              <a:rPr lang="ru-RU" sz="2800" dirty="0" smtClean="0">
                <a:latin typeface="Comic Sans MS" panose="030F0702030302020204" pitchFamily="66" charset="0"/>
              </a:rPr>
              <a:t>это </a:t>
            </a:r>
            <a:r>
              <a:rPr lang="ru-RU" sz="2800" dirty="0">
                <a:latin typeface="Comic Sans MS" panose="030F0702030302020204" pitchFamily="66" charset="0"/>
              </a:rPr>
              <a:t>мое </a:t>
            </a:r>
            <a:r>
              <a:rPr lang="ru-RU" sz="2800" dirty="0" smtClean="0">
                <a:latin typeface="Comic Sans MS" panose="030F0702030302020204" pitchFamily="66" charset="0"/>
              </a:rPr>
              <a:t>решение</a:t>
            </a:r>
            <a:endParaRPr lang="ru-RU" sz="2800" dirty="0" smtClean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Зеленый: </a:t>
            </a:r>
            <a:r>
              <a:rPr lang="ru-RU" sz="2800" dirty="0">
                <a:latin typeface="Comic Sans MS" panose="030F0702030302020204" pitchFamily="66" charset="0"/>
              </a:rPr>
              <a:t>это твой </a:t>
            </a:r>
            <a:r>
              <a:rPr lang="ru-RU" sz="2800" dirty="0" smtClean="0">
                <a:latin typeface="Comic Sans MS" panose="030F0702030302020204" pitchFamily="66" charset="0"/>
              </a:rPr>
              <a:t>выбор</a:t>
            </a:r>
          </a:p>
          <a:p>
            <a:r>
              <a:rPr lang="ru-RU" sz="28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Желтый: </a:t>
            </a:r>
            <a:r>
              <a:rPr lang="ru-RU" sz="2800" dirty="0" smtClean="0">
                <a:latin typeface="Comic Sans MS" panose="030F0702030302020204" pitchFamily="66" charset="0"/>
              </a:rPr>
              <a:t>твой выбор в обозначенных мной нормах.</a:t>
            </a:r>
            <a:endParaRPr lang="ru-RU" sz="2800" dirty="0" smtClean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927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200" dirty="0" smtClean="0">
                <a:latin typeface="Comic Sans MS" panose="030F0702030302020204" pitchFamily="66" charset="0"/>
              </a:rPr>
              <a:t>Капризы и непослушания, если…</a:t>
            </a:r>
            <a:endParaRPr lang="ru-RU" sz="3200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600200"/>
            <a:ext cx="7571184" cy="4525963"/>
          </a:xfrm>
        </p:spPr>
        <p:txBody>
          <a:bodyPr/>
          <a:lstStyle/>
          <a:p>
            <a:r>
              <a:rPr lang="ru-RU" sz="2200" dirty="0" smtClean="0">
                <a:latin typeface="Comic Sans MS" panose="030F0702030302020204" pitchFamily="66" charset="0"/>
              </a:rPr>
              <a:t>1. Слишком много </a:t>
            </a:r>
            <a:r>
              <a:rPr lang="ru-RU" sz="2200" u="sng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Зеленого</a:t>
            </a:r>
            <a:r>
              <a:rPr lang="ru-RU" sz="2200" dirty="0" smtClean="0">
                <a:latin typeface="Comic Sans MS" panose="030F0702030302020204" pitchFamily="66" charset="0"/>
              </a:rPr>
              <a:t>. Слова «надо» здесь нет. Ребенок не привык встречать отказ, знает, что всего можно добиться истерикой.</a:t>
            </a:r>
          </a:p>
          <a:p>
            <a:r>
              <a:rPr lang="ru-RU" sz="2200" dirty="0" smtClean="0">
                <a:latin typeface="Comic Sans MS" panose="030F0702030302020204" pitchFamily="66" charset="0"/>
              </a:rPr>
              <a:t>2.Слишком много </a:t>
            </a:r>
            <a:r>
              <a:rPr lang="ru-RU" sz="2200" u="sng" dirty="0">
                <a:solidFill>
                  <a:srgbClr val="C00000"/>
                </a:solidFill>
                <a:latin typeface="Comic Sans MS" panose="030F0702030302020204" pitchFamily="66" charset="0"/>
              </a:rPr>
              <a:t>К</a:t>
            </a:r>
            <a:r>
              <a:rPr lang="ru-RU" sz="2200" u="sng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расного</a:t>
            </a:r>
            <a:r>
              <a:rPr lang="ru-RU" sz="2200" dirty="0" smtClean="0">
                <a:latin typeface="Comic Sans MS" panose="030F0702030302020204" pitchFamily="66" charset="0"/>
              </a:rPr>
              <a:t>. Запреты душат и ребенок начинает «отвоевывать» хоть немного свободы. Он еще не умеет договариваться ( потому что и «желтой» поляны нет). Протестует против всего подряд, надеясь что вдруг получится хоть чуть-чуть «сдвинуть границы красной поляны».</a:t>
            </a:r>
          </a:p>
          <a:p>
            <a:r>
              <a:rPr lang="ru-RU" sz="2200" i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Границы дозволенного – где кончается «хочу» и начинается «надо» должны быть четко определены , так легче и для детей и для взрослых</a:t>
            </a:r>
            <a:r>
              <a:rPr lang="ru-RU" sz="2200" i="1" dirty="0" smtClean="0">
                <a:latin typeface="Comic Sans MS" panose="030F0702030302020204" pitchFamily="66" charset="0"/>
              </a:rPr>
              <a:t>.</a:t>
            </a:r>
            <a:endParaRPr lang="ru-RU" sz="2200" i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060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200" dirty="0" smtClean="0">
                <a:latin typeface="Comic Sans MS" panose="030F0702030302020204" pitchFamily="66" charset="0"/>
              </a:rPr>
              <a:t>Психологическая готовность к школе</a:t>
            </a:r>
            <a:endParaRPr lang="ru-RU" sz="3200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600200"/>
            <a:ext cx="7427168" cy="4525963"/>
          </a:xfrm>
        </p:spPr>
        <p:txBody>
          <a:bodyPr/>
          <a:lstStyle/>
          <a:p>
            <a:r>
              <a:rPr lang="ru-RU" sz="2400" dirty="0" smtClean="0">
                <a:latin typeface="Comic Sans MS" panose="030F0702030302020204" pitchFamily="66" charset="0"/>
              </a:rPr>
              <a:t>Мотивация обучения в школе</a:t>
            </a:r>
          </a:p>
          <a:p>
            <a:r>
              <a:rPr lang="ru-RU" sz="2400" dirty="0" smtClean="0">
                <a:latin typeface="Comic Sans MS" panose="030F0702030302020204" pitchFamily="66" charset="0"/>
              </a:rPr>
              <a:t>Умение выполнять задания по образцу</a:t>
            </a:r>
          </a:p>
          <a:p>
            <a:r>
              <a:rPr lang="ru-RU" sz="2400" dirty="0" smtClean="0">
                <a:latin typeface="Comic Sans MS" panose="030F0702030302020204" pitchFamily="66" charset="0"/>
              </a:rPr>
              <a:t>Умение общаться со сверстниками</a:t>
            </a:r>
          </a:p>
          <a:p>
            <a:r>
              <a:rPr lang="ru-RU" sz="2400" dirty="0" smtClean="0">
                <a:latin typeface="Comic Sans MS" panose="030F0702030302020204" pitchFamily="66" charset="0"/>
              </a:rPr>
              <a:t>Умение регулировать свое поведение</a:t>
            </a:r>
          </a:p>
          <a:p>
            <a:r>
              <a:rPr lang="ru-RU" sz="2400" dirty="0" smtClean="0">
                <a:latin typeface="Comic Sans MS" panose="030F0702030302020204" pitchFamily="66" charset="0"/>
              </a:rPr>
              <a:t>Самостоятельность</a:t>
            </a:r>
          </a:p>
          <a:p>
            <a:r>
              <a:rPr lang="ru-RU" sz="2400" dirty="0" smtClean="0">
                <a:latin typeface="Comic Sans MS" panose="030F0702030302020204" pitchFamily="66" charset="0"/>
              </a:rPr>
              <a:t>Умение видеть учебную задачу</a:t>
            </a:r>
          </a:p>
          <a:p>
            <a:r>
              <a:rPr lang="ru-RU" sz="2400" dirty="0" smtClean="0">
                <a:latin typeface="Comic Sans MS" panose="030F0702030302020204" pitchFamily="66" charset="0"/>
              </a:rPr>
              <a:t>Выполнять не только интересные, но и скучные задания.</a:t>
            </a:r>
          </a:p>
          <a:p>
            <a:endParaRPr lang="ru-RU" sz="24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200" dirty="0" smtClean="0">
                <a:latin typeface="Comic Sans MS" panose="030F0702030302020204" pitchFamily="66" charset="0"/>
              </a:rPr>
              <a:t>Устойчивая мотивация к учебе</a:t>
            </a:r>
            <a:endParaRPr lang="ru-RU" sz="3200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600200"/>
            <a:ext cx="7355160" cy="4525963"/>
          </a:xfrm>
        </p:spPr>
        <p:txBody>
          <a:bodyPr/>
          <a:lstStyle/>
          <a:p>
            <a:r>
              <a:rPr lang="ru-RU" sz="2400" dirty="0" smtClean="0">
                <a:latin typeface="Comic Sans MS" panose="030F0702030302020204" pitchFamily="66" charset="0"/>
              </a:rPr>
              <a:t>Нравится узнавать что-то новое</a:t>
            </a:r>
            <a:endParaRPr lang="ru-RU" sz="2400" dirty="0">
              <a:latin typeface="Comic Sans MS" panose="030F0702030302020204" pitchFamily="66" charset="0"/>
            </a:endParaRPr>
          </a:p>
          <a:p>
            <a:r>
              <a:rPr lang="ru-RU" sz="2400" dirty="0" smtClean="0">
                <a:latin typeface="Comic Sans MS" panose="030F0702030302020204" pitchFamily="66" charset="0"/>
              </a:rPr>
              <a:t>Понимает важность и нужность учения</a:t>
            </a:r>
          </a:p>
          <a:p>
            <a:r>
              <a:rPr lang="ru-RU" sz="2400" dirty="0" smtClean="0">
                <a:latin typeface="Comic Sans MS" panose="030F0702030302020204" pitchFamily="66" charset="0"/>
              </a:rPr>
              <a:t>Высоко оценивает статус школьника</a:t>
            </a:r>
          </a:p>
          <a:p>
            <a:r>
              <a:rPr lang="ru-RU" sz="2400" dirty="0" smtClean="0">
                <a:latin typeface="Comic Sans MS" panose="030F0702030302020204" pitchFamily="66" charset="0"/>
              </a:rPr>
              <a:t>С удовольствие готовится к школе (выбирает портфель, школьные принадлежности).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888" y="3760251"/>
            <a:ext cx="3576972" cy="238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200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200" dirty="0" smtClean="0">
                <a:latin typeface="Comic Sans MS" panose="030F0702030302020204" pitchFamily="66" charset="0"/>
              </a:rPr>
              <a:t>Выполнение заданий по образцу</a:t>
            </a:r>
            <a:endParaRPr lang="ru-RU" sz="3200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417638"/>
            <a:ext cx="7560840" cy="4708525"/>
          </a:xfrm>
        </p:spPr>
        <p:txBody>
          <a:bodyPr/>
          <a:lstStyle/>
          <a:p>
            <a:r>
              <a:rPr lang="ru-RU" sz="2400" dirty="0" smtClean="0">
                <a:latin typeface="Comic Sans MS" panose="030F0702030302020204" pitchFamily="66" charset="0"/>
              </a:rPr>
              <a:t>Правильно переносит в тетрадь графический узор по образцу</a:t>
            </a:r>
          </a:p>
          <a:p>
            <a:r>
              <a:rPr lang="ru-RU" sz="2400" dirty="0" smtClean="0">
                <a:latin typeface="Comic Sans MS" panose="030F0702030302020204" pitchFamily="66" charset="0"/>
              </a:rPr>
              <a:t>Ориентируется в пространстве листа (вверх….)</a:t>
            </a:r>
          </a:p>
          <a:p>
            <a:r>
              <a:rPr lang="ru-RU" sz="2400" dirty="0" smtClean="0">
                <a:latin typeface="Comic Sans MS" panose="030F0702030302020204" pitchFamily="66" charset="0"/>
              </a:rPr>
              <a:t>Уверенно владеет ножницами и карандашом</a:t>
            </a:r>
          </a:p>
          <a:p>
            <a:r>
              <a:rPr lang="ru-RU" sz="2400" dirty="0" smtClean="0">
                <a:latin typeface="Comic Sans MS" panose="030F0702030302020204" pitchFamily="66" charset="0"/>
              </a:rPr>
              <a:t>Не устает писать в течении 10 минут</a:t>
            </a:r>
          </a:p>
          <a:p>
            <a:r>
              <a:rPr lang="ru-RU" sz="2400" dirty="0" smtClean="0">
                <a:latin typeface="Comic Sans MS" panose="030F0702030302020204" pitchFamily="66" charset="0"/>
              </a:rPr>
              <a:t>Находит сходства и различия разных предметов</a:t>
            </a:r>
          </a:p>
          <a:p>
            <a:r>
              <a:rPr lang="ru-RU" sz="2400" dirty="0" smtClean="0">
                <a:latin typeface="Comic Sans MS" panose="030F0702030302020204" pitchFamily="66" charset="0"/>
              </a:rPr>
              <a:t>Устанавливает логические связи между предметами и явлениями</a:t>
            </a:r>
          </a:p>
          <a:p>
            <a:r>
              <a:rPr lang="ru-RU" sz="2400" dirty="0" smtClean="0">
                <a:latin typeface="Comic Sans MS" panose="030F0702030302020204" pitchFamily="66" charset="0"/>
              </a:rPr>
              <a:t>Объединять предметы в группы по общим признакам</a:t>
            </a:r>
          </a:p>
          <a:p>
            <a:r>
              <a:rPr lang="ru-RU" sz="2400" dirty="0" smtClean="0">
                <a:latin typeface="Comic Sans MS" panose="030F0702030302020204" pitchFamily="66" charset="0"/>
              </a:rPr>
              <a:t>Запоминает информацию и пересказывает ее.</a:t>
            </a:r>
          </a:p>
          <a:p>
            <a:endParaRPr lang="ru-RU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490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200" dirty="0" smtClean="0">
                <a:latin typeface="Comic Sans MS" panose="030F0702030302020204" pitchFamily="66" charset="0"/>
              </a:rPr>
              <a:t>Общение со </a:t>
            </a:r>
            <a:r>
              <a:rPr lang="ru-RU" sz="3200" dirty="0" err="1" smtClean="0">
                <a:latin typeface="Comic Sans MS" panose="030F0702030302020204" pitchFamily="66" charset="0"/>
              </a:rPr>
              <a:t>свестниками</a:t>
            </a:r>
            <a:endParaRPr lang="ru-RU" sz="3200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600200"/>
            <a:ext cx="7427168" cy="4525963"/>
          </a:xfrm>
        </p:spPr>
        <p:txBody>
          <a:bodyPr/>
          <a:lstStyle/>
          <a:p>
            <a:r>
              <a:rPr lang="ru-RU" sz="2400" dirty="0" smtClean="0">
                <a:latin typeface="Comic Sans MS" panose="030F0702030302020204" pitchFamily="66" charset="0"/>
              </a:rPr>
              <a:t>Умеет общаться со сверстниками, налаживать с ними дружеские связи, подчиняться обычаям детских групп.</a:t>
            </a:r>
          </a:p>
          <a:p>
            <a:r>
              <a:rPr lang="ru-RU" sz="2400" dirty="0" smtClean="0">
                <a:latin typeface="Comic Sans MS" panose="030F0702030302020204" pitchFamily="66" charset="0"/>
              </a:rPr>
              <a:t>Способен спокойно дождаться при опросе своей очереди, не перебивает</a:t>
            </a:r>
          </a:p>
          <a:p>
            <a:r>
              <a:rPr lang="ru-RU" sz="2400" dirty="0" smtClean="0">
                <a:latin typeface="Comic Sans MS" panose="030F0702030302020204" pitchFamily="66" charset="0"/>
              </a:rPr>
              <a:t>Адекватно реагирует на успех или неудачу другого ребенка</a:t>
            </a:r>
          </a:p>
          <a:p>
            <a:r>
              <a:rPr lang="ru-RU" sz="2400" dirty="0" smtClean="0">
                <a:latin typeface="Comic Sans MS" panose="030F0702030302020204" pitchFamily="66" charset="0"/>
              </a:rPr>
              <a:t>Может встать на точку зрения другого, взглянуть на себе или свою деятельность со стороны (оценить себя сам). </a:t>
            </a:r>
            <a:endParaRPr lang="ru-RU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709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600" dirty="0" smtClean="0">
                <a:latin typeface="Comic Sans MS" panose="030F0702030302020204" pitchFamily="66" charset="0"/>
              </a:rPr>
              <a:t>Навыки самостоятельности</a:t>
            </a:r>
            <a:endParaRPr lang="ru-RU" sz="3600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600200"/>
            <a:ext cx="7427168" cy="4525963"/>
          </a:xfrm>
        </p:spPr>
        <p:txBody>
          <a:bodyPr/>
          <a:lstStyle/>
          <a:p>
            <a:r>
              <a:rPr lang="ru-RU" sz="2400" dirty="0" smtClean="0">
                <a:latin typeface="Comic Sans MS" panose="030F0702030302020204" pitchFamily="66" charset="0"/>
              </a:rPr>
              <a:t>Умеет быстро переодеваться (переобуваться)</a:t>
            </a:r>
            <a:endParaRPr lang="ru-RU" sz="2400" dirty="0">
              <a:latin typeface="Comic Sans MS" panose="030F0702030302020204" pitchFamily="66" charset="0"/>
            </a:endParaRPr>
          </a:p>
          <a:p>
            <a:r>
              <a:rPr lang="ru-RU" sz="2400" dirty="0" smtClean="0">
                <a:latin typeface="Comic Sans MS" panose="030F0702030302020204" pitchFamily="66" charset="0"/>
              </a:rPr>
              <a:t>Может быстро поесть и убрать за собой посуду</a:t>
            </a:r>
          </a:p>
          <a:p>
            <a:r>
              <a:rPr lang="ru-RU" sz="2400" dirty="0" smtClean="0">
                <a:latin typeface="Comic Sans MS" panose="030F0702030302020204" pitchFamily="66" charset="0"/>
              </a:rPr>
              <a:t>Самостоятельно сходить в туалет и вымыть руки</a:t>
            </a:r>
          </a:p>
          <a:p>
            <a:r>
              <a:rPr lang="ru-RU" sz="2400" dirty="0" smtClean="0">
                <a:latin typeface="Comic Sans MS" panose="030F0702030302020204" pitchFamily="66" charset="0"/>
              </a:rPr>
              <a:t>Аккуратно подготовиться к уроку (разложить тетрадь, учебник и школьные принадлежности на парте.</a:t>
            </a:r>
          </a:p>
          <a:p>
            <a:r>
              <a:rPr lang="ru-RU" sz="2400" dirty="0" smtClean="0">
                <a:latin typeface="Comic Sans MS" panose="030F0702030302020204" pitchFamily="66" charset="0"/>
              </a:rPr>
              <a:t>Самостоятельно приготовить портфель, проверив его содержание.</a:t>
            </a:r>
            <a:endParaRPr lang="ru-RU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84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2800" dirty="0" smtClean="0">
                <a:latin typeface="Comic Sans MS" panose="030F0702030302020204" pitchFamily="66" charset="0"/>
              </a:rPr>
              <a:t>Умение отличать важное от второстепенного</a:t>
            </a:r>
            <a:endParaRPr lang="ru-RU" sz="2800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600200"/>
            <a:ext cx="7427168" cy="4525963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 smtClean="0">
                <a:latin typeface="Comic Sans MS" panose="030F0702030302020204" pitchFamily="66" charset="0"/>
              </a:rPr>
              <a:t>Родителям важно отличать нестандартное решение от непонимания учебной задачи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5980" y="2430152"/>
            <a:ext cx="4932040" cy="369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3264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200" dirty="0" smtClean="0">
                <a:latin typeface="Comic Sans MS" panose="030F0702030302020204" pitchFamily="66" charset="0"/>
              </a:rPr>
              <a:t>Регулирование своего поведения</a:t>
            </a:r>
            <a:r>
              <a:rPr lang="ru-RU" sz="3600" dirty="0" smtClean="0">
                <a:latin typeface="Comic Sans MS" panose="030F0702030302020204" pitchFamily="66" charset="0"/>
              </a:rPr>
              <a:t> </a:t>
            </a:r>
            <a:endParaRPr lang="ru-RU" sz="3600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600200"/>
            <a:ext cx="7427168" cy="4525963"/>
          </a:xfrm>
        </p:spPr>
        <p:txBody>
          <a:bodyPr/>
          <a:lstStyle/>
          <a:p>
            <a:r>
              <a:rPr lang="ru-RU" sz="2400" dirty="0" smtClean="0">
                <a:latin typeface="Comic Sans MS" panose="030F0702030302020204" pitchFamily="66" charset="0"/>
              </a:rPr>
              <a:t>Способность 30-40 минут сидеть на одном месте</a:t>
            </a:r>
          </a:p>
          <a:p>
            <a:r>
              <a:rPr lang="ru-RU" sz="2400" dirty="0" smtClean="0">
                <a:latin typeface="Comic Sans MS" panose="030F0702030302020204" pitchFamily="66" charset="0"/>
              </a:rPr>
              <a:t>Не вскакивать с места, не выбегать из класса без разрешения взрослого</a:t>
            </a:r>
          </a:p>
          <a:p>
            <a:r>
              <a:rPr lang="ru-RU" sz="2400" dirty="0" smtClean="0">
                <a:latin typeface="Comic Sans MS" panose="030F0702030302020204" pitchFamily="66" charset="0"/>
              </a:rPr>
              <a:t>Не нарушать дисциплину в классе</a:t>
            </a:r>
          </a:p>
          <a:p>
            <a:r>
              <a:rPr lang="ru-RU" sz="2400" dirty="0" smtClean="0">
                <a:latin typeface="Comic Sans MS" panose="030F0702030302020204" pitchFamily="66" charset="0"/>
              </a:rPr>
              <a:t>Адекватно вести себя согласно правилам поведения в школе</a:t>
            </a:r>
          </a:p>
          <a:p>
            <a:r>
              <a:rPr lang="ru-RU" sz="2400" dirty="0" smtClean="0">
                <a:latin typeface="Comic Sans MS" panose="030F0702030302020204" pitchFamily="66" charset="0"/>
              </a:rPr>
              <a:t>Уметь сдерживать  свои эмоции</a:t>
            </a:r>
            <a:endParaRPr lang="ru-RU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4908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52934"/>
          </a:xfrm>
        </p:spPr>
        <p:txBody>
          <a:bodyPr/>
          <a:lstStyle/>
          <a:p>
            <a:r>
              <a:rPr lang="ru-RU" sz="3200" dirty="0" smtClean="0">
                <a:latin typeface="Comic Sans MS" panose="030F0702030302020204" pitchFamily="66" charset="0"/>
              </a:rPr>
              <a:t>Хочу и надо</a:t>
            </a:r>
            <a:endParaRPr lang="ru-RU" sz="3200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600200"/>
            <a:ext cx="7427168" cy="4525963"/>
          </a:xfrm>
        </p:spPr>
        <p:txBody>
          <a:bodyPr/>
          <a:lstStyle/>
          <a:p>
            <a:r>
              <a:rPr lang="ru-RU" sz="2400" dirty="0" smtClean="0">
                <a:latin typeface="Comic Sans MS" panose="030F0702030302020204" pitchFamily="66" charset="0"/>
              </a:rPr>
              <a:t>Умение выполнять не только интересные задания, но и «скучные». </a:t>
            </a:r>
          </a:p>
          <a:p>
            <a:r>
              <a:rPr lang="ru-RU" sz="2400" dirty="0" smtClean="0">
                <a:latin typeface="Comic Sans MS" panose="030F0702030302020204" pitchFamily="66" charset="0"/>
              </a:rPr>
              <a:t>Делать то что «надо», а не «хочу».</a:t>
            </a:r>
          </a:p>
          <a:p>
            <a:r>
              <a:rPr lang="ru-RU" sz="2400" dirty="0" smtClean="0">
                <a:latin typeface="Comic Sans MS" panose="030F0702030302020204" pitchFamily="66" charset="0"/>
              </a:rPr>
              <a:t>Выполнять задания быстро, четко, без лишних вопросов.</a:t>
            </a:r>
            <a:endParaRPr lang="ru-RU" sz="2400" dirty="0"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888" y="3498425"/>
            <a:ext cx="3505572" cy="281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700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33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6128"/>
      </a:hlink>
      <a:folHlink>
        <a:srgbClr val="4F612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508</Words>
  <Application>Microsoft Office PowerPoint</Application>
  <PresentationFormat>Экран (4:3)</PresentationFormat>
  <Paragraphs>59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1_Тема Office</vt:lpstr>
      <vt:lpstr>Слайд 1</vt:lpstr>
      <vt:lpstr>Психологическая готовность к школе</vt:lpstr>
      <vt:lpstr>Устойчивая мотивация к учебе</vt:lpstr>
      <vt:lpstr>Выполнение заданий по образцу</vt:lpstr>
      <vt:lpstr>Общение со свестниками</vt:lpstr>
      <vt:lpstr>Навыки самостоятельности</vt:lpstr>
      <vt:lpstr>Умение отличать важное от второстепенного</vt:lpstr>
      <vt:lpstr>Регулирование своего поведения </vt:lpstr>
      <vt:lpstr>Хочу и надо</vt:lpstr>
      <vt:lpstr>Слайд 10</vt:lpstr>
      <vt:lpstr>Капризы и непослушания, если…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HP</cp:lastModifiedBy>
  <cp:revision>15</cp:revision>
  <dcterms:created xsi:type="dcterms:W3CDTF">2014-07-06T18:18:01Z</dcterms:created>
  <dcterms:modified xsi:type="dcterms:W3CDTF">2020-11-02T11:09:55Z</dcterms:modified>
</cp:coreProperties>
</file>