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83" r:id="rId5"/>
    <p:sldId id="265" r:id="rId6"/>
    <p:sldId id="272" r:id="rId7"/>
    <p:sldId id="284" r:id="rId8"/>
    <p:sldId id="258" r:id="rId9"/>
    <p:sldId id="261" r:id="rId10"/>
    <p:sldId id="274" r:id="rId11"/>
    <p:sldId id="266" r:id="rId12"/>
    <p:sldId id="273" r:id="rId13"/>
    <p:sldId id="280" r:id="rId14"/>
    <p:sldId id="264" r:id="rId15"/>
    <p:sldId id="269" r:id="rId16"/>
    <p:sldId id="276" r:id="rId17"/>
    <p:sldId id="277" r:id="rId18"/>
    <p:sldId id="282" r:id="rId19"/>
    <p:sldId id="268" r:id="rId20"/>
    <p:sldId id="26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B00B-CA4E-4E71-8F08-96D236BECE0F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15F6-DBC1-453B-BDF9-A0B3B37BD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D4F0-76D7-4661-AED4-8294CF93BA88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2190-590D-4920-B1EC-DBF8CB4A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02190-590D-4920-B1EC-DBF8CB4A9E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02190-590D-4920-B1EC-DBF8CB4A9E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nenie/zhulebertsyi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индивидуального и информационного образовательного пространства педагога средствами ИКТ  в соответствии с содержанием дополнительной общеобразовательной программы ЦДО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869160"/>
            <a:ext cx="2914664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Автор:  педагог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Аршинова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В.Н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cultinfo.ru/upload/iblock/94c/IMG_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968552" cy="3313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4008" y="332656"/>
            <a:ext cx="432048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Использование ИКТ на занятиях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Для выступления на совещении ИкТ\P_20180425_184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2668"/>
            <a:ext cx="4608512" cy="61446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177281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каждом этапе  занятия использую ИКТ с разной целью. </a:t>
            </a:r>
          </a:p>
          <a:p>
            <a:r>
              <a:rPr lang="ru-RU" dirty="0" smtClean="0"/>
              <a:t>На вводных уроках по новой теме – знакомлю обзорно (История промысла, работы мастеров, цикл изготовления изделия.</a:t>
            </a:r>
          </a:p>
          <a:p>
            <a:r>
              <a:rPr lang="ru-RU" dirty="0" smtClean="0"/>
              <a:t>На практических занятиях ИКТ помогает овладевать этапами росписи, отрабатывать навыки.</a:t>
            </a:r>
          </a:p>
          <a:p>
            <a:r>
              <a:rPr lang="ru-RU" dirty="0" smtClean="0"/>
              <a:t>На итоговых занятиях  - использую тесты, видео-тестирование.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338901"/>
            <a:ext cx="77048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Мной также используется интернет ресурс для проведения итоговых занятий, например, в открытом занятии по теме «Мстера» были использованы следующие сайты: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Мстера. Лаковая миниатюра – Тайна старого сундука.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ldchest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painting|mstera-lakovye-miniatury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Народные промыслы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Мстёрская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миниатюра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ya-zemlyak.ru&gt;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Мстерская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миниатюра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Характерные особенности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мстёрской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лаковой миниатюры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vuzlit.ru&gt;529106/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harakternye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osobennosti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:\Для выступления на совещении ИкТ\P_20181129_183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608512" cy="34563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80112" y="450912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Итоговое занятие по лаковой миниатюре. Мини-выставка в студии «Палитра»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Итоговое занятие по изучаемым художественным промыслам второго года обучения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Для выступления на совещении ИкТ\P_20180526_095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5445224"/>
            <a:ext cx="7860034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Когда учащиеся овладевают навыками росписи, они принимают участие в подготовке подарков к социальным проектам. В этом году мы уже трижды выходили с подарками в детские сады</a:t>
            </a:r>
            <a:endParaRPr lang="ru-RU" sz="2000" b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Педагог ДО\Desktop\В.Н. разное\фото Арбузово\DSC06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14376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260350"/>
            <a:ext cx="8183562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2700" b="1" dirty="0" smtClean="0"/>
              <a:t>Использование презентаций</a:t>
            </a:r>
            <a:r>
              <a:rPr lang="ru-RU" sz="2700" dirty="0" smtClean="0"/>
              <a:t>, </a:t>
            </a:r>
            <a:r>
              <a:rPr lang="ru-RU" sz="2700" u="sng" dirty="0" smtClean="0"/>
              <a:t>созданных самостоятельно обучающимися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1484313"/>
            <a:ext cx="7644010" cy="47529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2020 году мои ученики выполнили три социальных проекта. Может я не так их оформила, но  в детские сады района было передано более 30 картин. И их не просто принесли и отдали, а мы сделали настоящий праздник для ребят. Были подготовлены презентации, которые в игровой форме рассказывали о декоративно-прикладном искусстве, каждая картина сопровождалась загадкой, украсили этот праздник учащиеся музыкального объединения «Лазурит».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Главное – ведущей на этом празднике была тоже учащаяся, Виктория Евстигнеева, которая показывала слайды и рассказывала о картинах.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illion-wallpapers.ru/wallpapers/3/85/13889367479541109497/siyanie-volna-zvezdy-ob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056451" cy="30243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076056" y="765175"/>
            <a:ext cx="3456384" cy="1435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Добрая сказка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932040" y="980728"/>
            <a:ext cx="3600400" cy="19442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От учащихся студии «Палитра»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МБУ ДО ЦДО г.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Собинки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Детскому саду поселка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Асерхово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2020г.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На сайт ЦДО\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74486" cy="5832648"/>
          </a:xfrm>
          <a:prstGeom prst="rect">
            <a:avLst/>
          </a:prstGeom>
          <a:noFill/>
        </p:spPr>
      </p:pic>
      <p:pic>
        <p:nvPicPr>
          <p:cNvPr id="8" name="Picture 2" descr="http://www.mobilmusic.ru/mfile/88/44/11/1429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224469" cy="31683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8024" y="350100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Подарки детскому саду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пос. Заречное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50912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 учащихся студии «Палитра»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МБУ ДО ЦДО г.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Собинки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2020г.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01317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Праздник в дарения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саду №8 г. </a:t>
            </a:r>
            <a:r>
              <a:rPr lang="ru-RU" sz="2400" b="1" dirty="0" err="1" smtClean="0">
                <a:solidFill>
                  <a:srgbClr val="FFFF00"/>
                </a:solidFill>
              </a:rPr>
              <a:t>Собинки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Итог социального проекта – подарок детям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На сайт ЦДО\Зареч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02" y="530225"/>
            <a:ext cx="6762765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Качество обучения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1124744"/>
            <a:ext cx="818388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Качество обучения проверяется в контрольном тестировании. С этой целью я тоже использую ИКТ.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Мной подготовлены проверочные тесты, для первого года обучения такой тест выполнен иллюстрированным и проводится с помощью использования большого экрана (образец дан ниже.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https://cloud.prezentacii.org/18/12/107685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5165147" cy="387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орнамента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10" descr="https://img0.liveinternet.ru/images/attach/b/4/103/13/103013142_large_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2921467" cy="2880320"/>
          </a:xfrm>
          <a:prstGeom prst="rect">
            <a:avLst/>
          </a:prstGeom>
          <a:noFill/>
        </p:spPr>
      </p:pic>
      <p:pic>
        <p:nvPicPr>
          <p:cNvPr id="7" name="Picture 8" descr="https://img1.liveinternet.ru/images/attach/b/4/103/13/103013465_large_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19"/>
            <a:ext cx="3024336" cy="2167049"/>
          </a:xfrm>
          <a:prstGeom prst="rect">
            <a:avLst/>
          </a:prstGeom>
          <a:noFill/>
        </p:spPr>
      </p:pic>
      <p:pic>
        <p:nvPicPr>
          <p:cNvPr id="25606" name="Picture 6" descr="https://i.pinimg.com/originals/79/16/4a/79164ae64dc28acc99097e3709ac9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269309" cy="3200553"/>
          </a:xfrm>
          <a:prstGeom prst="rect">
            <a:avLst/>
          </a:prstGeom>
          <a:noFill/>
        </p:spPr>
      </p:pic>
      <p:pic>
        <p:nvPicPr>
          <p:cNvPr id="25608" name="Picture 8" descr="https://b1.culture.ru/c/559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2812420" cy="28083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63888" y="20608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2204864"/>
            <a:ext cx="35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61653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44408" y="60932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396" y="445654"/>
            <a:ext cx="4340959" cy="327137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Ежегодно одаренные учащиеся готовят презентации к авторским выставкам. Это и есть обратная связь с учениками с использованием ИКТ</a:t>
            </a:r>
            <a:endParaRPr lang="ru-RU" sz="38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F:\Распечатайте меня!!!\Мои рисунки\IMG_8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752528" cy="3164248"/>
          </a:xfrm>
          <a:prstGeom prst="rect">
            <a:avLst/>
          </a:prstGeom>
          <a:noFill/>
        </p:spPr>
      </p:pic>
      <p:pic>
        <p:nvPicPr>
          <p:cNvPr id="3075" name="Picture 3" descr="F:\Распечатайте меня!!!\Мои рисунки\IMG_20180514_172609_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00042"/>
            <a:ext cx="3643338" cy="3159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45811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 слайд из презентации Евстигнеевой Виктории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«Сказка моей жизни»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71296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ИКТ включают в себя две составляющие: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информационную и коммуникационную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Информационные технологии - это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не только и не столько компьютеры и их программное обеспечение, сколько умение использовать компьютеры при обучении.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ИКТ – это Интернет, телевизор, видео, DVD,CD, мультимедиа,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ауди-визуальное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оборудование, то есть все то, что может представлять широкие возможности для коммуникации.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Для выступления на совещении ИкТ\P_20200319_18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688632" cy="381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257908"/>
            <a:ext cx="5825202" cy="14067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Мечты сбываются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3884" y="3789039"/>
            <a:ext cx="3900564" cy="13586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Авторская выставка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Платовой Екатерины 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студия «Палитра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по итогам 2018-19учебного года</a:t>
            </a:r>
            <a:endParaRPr lang="ru-RU" dirty="0"/>
          </a:p>
        </p:txBody>
      </p:sp>
      <p:pic>
        <p:nvPicPr>
          <p:cNvPr id="20482" name="Picture 2" descr="https://bipbap.ru/wp-content/uploads/2017/11/butterfly-vector-640x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08851"/>
            <a:ext cx="4345899" cy="442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820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449" y="3991096"/>
            <a:ext cx="4102394" cy="239023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Candara" pitchFamily="34" charset="0"/>
              </a:rPr>
              <a:t>Одаренные учащиеся участвуют в </a:t>
            </a:r>
            <a:r>
              <a:rPr lang="ru-RU" sz="3100" dirty="0" smtClean="0">
                <a:solidFill>
                  <a:srgbClr val="C00000"/>
                </a:solidFill>
                <a:latin typeface="Candara" pitchFamily="34" charset="0"/>
              </a:rPr>
              <a:t>разных творческих </a:t>
            </a:r>
            <a:r>
              <a:rPr lang="ru-RU" sz="3100" dirty="0" err="1" smtClean="0">
                <a:solidFill>
                  <a:srgbClr val="C00000"/>
                </a:solidFill>
                <a:latin typeface="Candara" pitchFamily="34" charset="0"/>
              </a:rPr>
              <a:t>Интернет-конкурсах</a:t>
            </a:r>
            <a:r>
              <a:rPr lang="ru-RU" sz="31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Candara" pitchFamily="34" charset="0"/>
              </a:rPr>
              <a:t>и занимают призовые  места</a:t>
            </a:r>
            <a:r>
              <a:rPr lang="ru-RU" sz="3100" b="1" dirty="0">
                <a:solidFill>
                  <a:srgbClr val="C00000"/>
                </a:solidFill>
                <a:latin typeface="Candara" pitchFamily="34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Candara" pitchFamily="34" charset="0"/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18806" y="-355557"/>
            <a:ext cx="3488458" cy="49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F:\рисунки\Мои рисунки\IMG_8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786214" cy="568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MG-bedc894027c5cf981425e3f1401babfe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332657"/>
            <a:ext cx="7716018" cy="438539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создания единого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информационного и коммуникативного образовательного пространства в моей студии «Палитра»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ставлены следующие задачи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1. Повысить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личную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ИКТ-компетентость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проектировании 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воспитательно-образовательного процесса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, применяя интерактивные методы обучения, Интернет (в программы включены нужные сайты по всем изучаемым темам)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2. Активно 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использую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информационно-комунникационные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технологии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 в обучении учащихся (при  объяснении нового материала, при  контроле усвоения материала). 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3. Мной создана </a:t>
            </a:r>
            <a:r>
              <a:rPr lang="ru-RU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медиотека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сайтов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 ведущим темам программ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4. Активно   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использую записанные мастер-классы и презентации работ педагога и учащихся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5. Вместе с учащимися готовим презентации работ при защите учебных  и социальных проектов.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549275"/>
            <a:ext cx="8183562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Мои УМК   и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медиотека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1052513"/>
            <a:ext cx="7860034" cy="511333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dirty="0" smtClean="0"/>
              <a:t>Список видео в кабинете</a:t>
            </a:r>
          </a:p>
          <a:p>
            <a:pPr algn="ctr">
              <a:buNone/>
            </a:pPr>
            <a:r>
              <a:rPr lang="ru-RU" sz="1800" dirty="0" smtClean="0"/>
              <a:t>(</a:t>
            </a:r>
            <a:r>
              <a:rPr lang="ru-RU" sz="1800" dirty="0" err="1" smtClean="0"/>
              <a:t>медиотека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1. Выставка «Мы вместе».  Тема «пером жар-птицы» (Презентация выставки по хохломским мотивам 2016г.)</a:t>
            </a:r>
          </a:p>
          <a:p>
            <a:r>
              <a:rPr lang="ru-RU" sz="1800" dirty="0" smtClean="0"/>
              <a:t>2. Выставка-презентация «Мастер и его ученики» «Народные художественные промыслы» уч-ся 3-его года обучения </a:t>
            </a:r>
          </a:p>
          <a:p>
            <a:r>
              <a:rPr lang="ru-RU" sz="1800" dirty="0" smtClean="0"/>
              <a:t>3. Мастер-класс по теме «Красота Павлово-Посадских платков» </a:t>
            </a:r>
            <a:r>
              <a:rPr lang="ru-RU" sz="1800" dirty="0" smtClean="0">
                <a:solidFill>
                  <a:srgbClr val="FF0000"/>
                </a:solidFill>
              </a:rPr>
              <a:t>(Всероссийский конкурс «Открытый урок» - статья выложена в Интернете)</a:t>
            </a:r>
          </a:p>
          <a:p>
            <a:r>
              <a:rPr lang="ru-RU" sz="1800" dirty="0" smtClean="0"/>
              <a:t>4. Мастер-класс по теме «Ах, чудо, дымковская сказка» 2013г.</a:t>
            </a:r>
          </a:p>
          <a:p>
            <a:r>
              <a:rPr lang="ru-RU" sz="1800" dirty="0" smtClean="0"/>
              <a:t>5.Мастер-класс «Сказочный Палех- Загадочный Палех»  лаковая миниатюра</a:t>
            </a:r>
          </a:p>
          <a:p>
            <a:r>
              <a:rPr lang="ru-RU" sz="1800" dirty="0" smtClean="0"/>
              <a:t>6. Мастер-класс «Радуга </a:t>
            </a:r>
            <a:r>
              <a:rPr lang="ru-RU" sz="1800" dirty="0" err="1" smtClean="0"/>
              <a:t>Жостовских</a:t>
            </a:r>
            <a:r>
              <a:rPr lang="ru-RU" sz="1800" dirty="0" smtClean="0"/>
              <a:t> подносов» </a:t>
            </a:r>
            <a:r>
              <a:rPr lang="ru-RU" sz="1800" dirty="0" smtClean="0">
                <a:solidFill>
                  <a:srgbClr val="FF0000"/>
                </a:solidFill>
              </a:rPr>
              <a:t>(Всероссийский конкурс открытых уроков (статья выложена в Интернете)</a:t>
            </a:r>
          </a:p>
          <a:p>
            <a:r>
              <a:rPr lang="ru-RU" sz="1800" dirty="0" smtClean="0"/>
              <a:t>7. Мастер-класс «Декоративно- прикладное искусство «Русская матрешка» </a:t>
            </a:r>
            <a:r>
              <a:rPr lang="ru-RU" sz="1800" dirty="0" smtClean="0">
                <a:solidFill>
                  <a:srgbClr val="FF0000"/>
                </a:solidFill>
              </a:rPr>
              <a:t>(Всероссийский конкурс открытых уроков – статья в Интернете)</a:t>
            </a:r>
          </a:p>
          <a:p>
            <a:r>
              <a:rPr lang="ru-RU" sz="1800" dirty="0" smtClean="0"/>
              <a:t>8. Вечер творческого портрета. Тема «Цветы моей жизни» Хохлома, Городец, </a:t>
            </a:r>
            <a:r>
              <a:rPr lang="ru-RU" sz="1800" dirty="0" err="1" smtClean="0"/>
              <a:t>Жостово</a:t>
            </a:r>
            <a:r>
              <a:rPr lang="ru-RU" sz="1800" dirty="0" smtClean="0"/>
              <a:t>, Гжель, лаковая миниатюра.</a:t>
            </a:r>
          </a:p>
          <a:p>
            <a:r>
              <a:rPr lang="ru-RU" sz="1800" dirty="0" smtClean="0"/>
              <a:t>9. Семинар-практикум  «Золотая Хохлома» 2011г. </a:t>
            </a:r>
          </a:p>
          <a:p>
            <a:r>
              <a:rPr lang="ru-RU" sz="1800" dirty="0" smtClean="0"/>
              <a:t>10. Авторская выставка выпускников  Кирилл Колосов, Марина </a:t>
            </a:r>
            <a:r>
              <a:rPr lang="ru-RU" sz="1800" dirty="0" err="1" smtClean="0"/>
              <a:t>Аграфенина</a:t>
            </a:r>
            <a:r>
              <a:rPr lang="ru-RU" sz="1800" dirty="0" smtClean="0"/>
              <a:t> «Ах, чудо-мастера!»</a:t>
            </a:r>
          </a:p>
          <a:p>
            <a:r>
              <a:rPr lang="ru-RU" sz="1800" dirty="0" smtClean="0"/>
              <a:t>11. Авторская выставка Кирилла Колосова «Графика и живопись»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-387424"/>
            <a:ext cx="8424936" cy="80648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Что использую в программах: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Первый год обучения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На вводном уроке фильм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«Народное декоративно-прикладное искусство в России» </a:t>
            </a:r>
            <a:r>
              <a:rPr lang="en-US" sz="180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youtube.com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(14 минут)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1 занятии по теме «Орнамент, композиция, цвет в росписи» можно включить видео:  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Новый </a:t>
            </a:r>
            <a:r>
              <a:rPr lang="ru-RU" sz="1800" b="0" i="1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плейлист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Орнамент. Виды орнаментов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#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орнамент 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youtube.com 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watch?v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=PdPw8TrDLmk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По теме «Хохлома» у меня оформлен кабинет и большое количество изделий, созданных  выпускниками, но можно и использовать Интернет: 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Галилео. Хохлома. 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yandex.ru/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efir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Это веселая познавательная короткая передача.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Городец. У меня есть запись мастер-класса. Можно взять в Интернете Видео-урок: 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Городецкая роспись Урок1- 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YouTube&gt;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watch?v</a:t>
            </a:r>
            <a:r>
              <a:rPr lang="en-US" sz="1800" b="0" i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=c-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LgQeMiHaO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5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 Последняя тема 1 года обучения «Роспись изделий малых форм. Видео мастер-классы: </a:t>
            </a:r>
            <a:r>
              <a:rPr lang="ru-RU" sz="1800" b="0" i="1" dirty="0" smtClean="0">
                <a:solidFill>
                  <a:srgbClr val="FF0000"/>
                </a:solidFill>
                <a:effectLst/>
              </a:rPr>
              <a:t>Роспись по дереву </a:t>
            </a:r>
            <a:r>
              <a:rPr lang="en-US" sz="1800" b="0" i="1" dirty="0" smtClean="0">
                <a:solidFill>
                  <a:srgbClr val="FF0000"/>
                </a:solidFill>
                <a:effectLst/>
              </a:rPr>
              <a:t>livemaster.ru&gt;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</a:rPr>
              <a:t>masterclasses</a:t>
            </a:r>
            <a:r>
              <a:rPr lang="en-US" sz="1800" b="0" i="1" dirty="0" smtClean="0">
                <a:solidFill>
                  <a:srgbClr val="FF0000"/>
                </a:solidFill>
                <a:effectLst/>
              </a:rPr>
              <a:t>/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</a:rPr>
              <a:t>rospis</a:t>
            </a:r>
            <a:r>
              <a:rPr lang="en-US" sz="1800" b="0" i="1" dirty="0" smtClean="0">
                <a:solidFill>
                  <a:srgbClr val="FF0000"/>
                </a:solidFill>
                <a:effectLst/>
              </a:rPr>
              <a:t>/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</a:rPr>
              <a:t>rospis</a:t>
            </a:r>
            <a:r>
              <a:rPr lang="en-US" sz="1800" b="0" i="1" dirty="0" smtClean="0">
                <a:solidFill>
                  <a:srgbClr val="FF0000"/>
                </a:solidFill>
                <a:effectLst/>
              </a:rPr>
              <a:t>-</a:t>
            </a:r>
            <a:r>
              <a:rPr lang="en-US" sz="1800" b="0" i="1" dirty="0" err="1" smtClean="0">
                <a:solidFill>
                  <a:srgbClr val="FF0000"/>
                </a:solidFill>
                <a:effectLst/>
              </a:rPr>
              <a:t>po</a:t>
            </a:r>
            <a:r>
              <a:rPr lang="en-US" sz="1800" b="0" i="1" dirty="0" smtClean="0">
                <a:solidFill>
                  <a:srgbClr val="FF0000"/>
                </a:solidFill>
                <a:effectLst/>
              </a:rPr>
              <a:t>…video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</a:rPr>
              <a:t>    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При разработке программ также смотрю аналогичные программы в Интернете. На них есть ссылка в использованной литературе: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rgbClr val="FF0000"/>
                </a:solidFill>
                <a:effectLst/>
              </a:rPr>
              <a:t>Электронный ресурс:</a:t>
            </a:r>
            <a:br>
              <a:rPr lang="ru-RU" sz="1800" b="0" dirty="0" smtClean="0">
                <a:solidFill>
                  <a:srgbClr val="FF0000"/>
                </a:solidFill>
                <a:effectLst/>
              </a:rPr>
            </a:br>
            <a:r>
              <a:rPr lang="ru-RU" sz="1800" b="0" dirty="0" smtClean="0">
                <a:solidFill>
                  <a:srgbClr val="FF0000"/>
                </a:solidFill>
                <a:effectLst/>
              </a:rPr>
              <a:t>1.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multiurok.ru&gt;files/</a:t>
            </a:r>
            <a:r>
              <a:rPr lang="en-US" sz="1800" b="0" dirty="0" err="1" smtClean="0">
                <a:solidFill>
                  <a:srgbClr val="FF0000"/>
                </a:solidFill>
                <a:effectLst/>
              </a:rPr>
              <a:t>rabochaia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…</a:t>
            </a:r>
            <a:r>
              <a:rPr lang="en-US" sz="1800" b="0" dirty="0" err="1" smtClean="0">
                <a:solidFill>
                  <a:srgbClr val="FF0000"/>
                </a:solidFill>
                <a:effectLst/>
              </a:rPr>
              <a:t>po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…prikladnomu-1.html</a:t>
            </a:r>
            <a:br>
              <a:rPr lang="en-US" sz="1800" b="0" dirty="0" smtClean="0">
                <a:solidFill>
                  <a:srgbClr val="FF0000"/>
                </a:solidFill>
                <a:effectLst/>
              </a:rPr>
            </a:br>
            <a:r>
              <a:rPr lang="en-US" sz="1800" b="0" dirty="0" smtClean="0">
                <a:solidFill>
                  <a:srgbClr val="FF0000"/>
                </a:solidFill>
                <a:effectLst/>
              </a:rPr>
              <a:t>2. 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>Городецкая роспись//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[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>Электронный ресурс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]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>. Режим доступа:</a:t>
            </a:r>
            <a:br>
              <a:rPr lang="ru-RU" sz="1800" b="0" dirty="0" smtClean="0">
                <a:solidFill>
                  <a:srgbClr val="FF0000"/>
                </a:solidFill>
                <a:effectLst/>
              </a:rPr>
            </a:br>
            <a:r>
              <a:rPr lang="en-US" sz="1800" b="0" dirty="0" smtClean="0">
                <a:solidFill>
                  <a:srgbClr val="FF0000"/>
                </a:solidFill>
                <a:effectLst/>
                <a:hlinkClick r:id="rId3"/>
              </a:rPr>
              <a:t>http://mnenie/zhulebertsyi.ru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. - </a:t>
            </a:r>
            <a:r>
              <a:rPr lang="ru-RU" sz="1800" b="0" dirty="0" err="1" smtClean="0">
                <a:solidFill>
                  <a:srgbClr val="FF0000"/>
                </a:solidFill>
                <a:effectLst/>
              </a:rPr>
              <a:t>Загл</a:t>
            </a:r>
            <a:r>
              <a:rPr lang="ru-RU" sz="1800" b="0" dirty="0" smtClean="0">
                <a:solidFill>
                  <a:srgbClr val="FF0000"/>
                </a:solidFill>
                <a:effectLst/>
              </a:rPr>
              <a:t>. с экрана.</a:t>
            </a:r>
            <a:br>
              <a:rPr lang="ru-RU" sz="1800" b="0" dirty="0" smtClean="0">
                <a:solidFill>
                  <a:srgbClr val="FF0000"/>
                </a:solidFill>
                <a:effectLst/>
              </a:rPr>
            </a:br>
            <a:r>
              <a:rPr lang="ru-RU" sz="1800" b="0" dirty="0" smtClean="0">
                <a:solidFill>
                  <a:srgbClr val="FF0000"/>
                </a:solidFill>
                <a:effectLst/>
              </a:rPr>
              <a:t>3.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hnh.ru&gt;</a:t>
            </a:r>
            <a:r>
              <a:rPr lang="en-US" sz="1800" b="0" dirty="0" err="1" smtClean="0">
                <a:solidFill>
                  <a:srgbClr val="FF0000"/>
                </a:solidFill>
                <a:effectLst/>
              </a:rPr>
              <a:t>cultura</a:t>
            </a:r>
            <a:r>
              <a:rPr lang="en-US" sz="1800" b="0" dirty="0" smtClean="0">
                <a:solidFill>
                  <a:srgbClr val="FF0000"/>
                </a:solidFill>
                <a:effectLst/>
              </a:rPr>
              <a:t>/2012-10-06 20-45-09-148838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18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188913"/>
            <a:ext cx="8183562" cy="79216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Второй год обучения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1484313"/>
            <a:ext cx="8183562" cy="374491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второй год обучения тоже есть сайты, помогающие организовать усвоение материала:</a:t>
            </a:r>
          </a:p>
          <a:p>
            <a:pPr marL="342900" indent="-3429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1. Тема: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Павло-Посадские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узоры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Павло-посадские</a:t>
            </a:r>
            <a:r>
              <a:rPr lang="ru-RU" sz="1800" b="1" dirty="0" smtClean="0">
                <a:solidFill>
                  <a:srgbClr val="FF0000"/>
                </a:solidFill>
              </a:rPr>
              <a:t> платки. Ручная набойка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Видео группы Русские орнаменты и узоры... </a:t>
            </a:r>
            <a:r>
              <a:rPr lang="en-US" sz="1800" dirty="0" smtClean="0">
                <a:solidFill>
                  <a:srgbClr val="FF0000"/>
                </a:solidFill>
              </a:rPr>
              <a:t>ok.ru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2. Урало-Сибирская роспись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Учебный фильм урало-сибирская роспись.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wmv</a:t>
            </a:r>
            <a:r>
              <a:rPr lang="en-US" sz="1800" dirty="0" smtClean="0">
                <a:solidFill>
                  <a:srgbClr val="FF0000"/>
                </a:solidFill>
              </a:rPr>
              <a:t>- YouTube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youtube.com&gt;watch?=GV7gbevvf_W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Жостово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рождается </a:t>
            </a:r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Жостовская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роспись - </a:t>
            </a:r>
            <a:r>
              <a:rPr lang="en-US" sz="1800" dirty="0" smtClean="0">
                <a:solidFill>
                  <a:srgbClr val="FF0000"/>
                </a:solidFill>
              </a:rPr>
              <a:t>YouTube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youtube.com&gt;watch?=Fm39phoEmgY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4. Гжель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Видео-урок»Сказочная Гжель» – изо, </a:t>
            </a:r>
            <a:r>
              <a:rPr lang="ru-R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видеоуроки</a:t>
            </a: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Mega-talant.com&gt;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biblioteka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/video-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urok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gzhel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333375"/>
            <a:ext cx="8183562" cy="9350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Третий год обучения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Тема «Живопись» Серия очень интересных </a:t>
            </a:r>
            <a:r>
              <a:rPr lang="ru-RU" dirty="0" smtClean="0">
                <a:solidFill>
                  <a:srgbClr val="FF0000"/>
                </a:solidFill>
              </a:rPr>
              <a:t>видео </a:t>
            </a:r>
            <a:r>
              <a:rPr lang="en-US" dirty="0" err="1" smtClean="0">
                <a:solidFill>
                  <a:srgbClr val="FF0000"/>
                </a:solidFill>
              </a:rPr>
              <a:t>Yakoff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От</a:t>
            </a:r>
            <a:r>
              <a:rPr lang="en-US" dirty="0" smtClean="0">
                <a:solidFill>
                  <a:srgbClr val="FF0000"/>
                </a:solidFill>
              </a:rPr>
              <a:t> 18 </a:t>
            </a:r>
            <a:r>
              <a:rPr lang="ru-RU" dirty="0" smtClean="0">
                <a:solidFill>
                  <a:srgbClr val="FF0000"/>
                </a:solidFill>
              </a:rPr>
              <a:t>минут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ru-RU" dirty="0" smtClean="0">
                <a:solidFill>
                  <a:srgbClr val="FF0000"/>
                </a:solidFill>
              </a:rPr>
              <a:t>. Выход на </a:t>
            </a:r>
            <a:r>
              <a:rPr lang="en-US" dirty="0" err="1" smtClean="0">
                <a:solidFill>
                  <a:srgbClr val="FF0000"/>
                </a:solidFill>
              </a:rPr>
              <a:t>Youtube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и можно посмотреть самые разные направления в живописи, с хорошим пояснением. Можно рекомендовать для самообразования старшеклассников.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Лаковая миниатюра. Хорошее видео </a:t>
            </a:r>
            <a:r>
              <a:rPr lang="ru-RU" dirty="0" smtClean="0">
                <a:solidFill>
                  <a:srgbClr val="FF0000"/>
                </a:solidFill>
              </a:rPr>
              <a:t>«4 школы лаковой миниатюры. Гид.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Rusom.blog</a:t>
            </a:r>
            <a:r>
              <a:rPr lang="en-US" dirty="0" smtClean="0">
                <a:solidFill>
                  <a:srgbClr val="FF0000"/>
                </a:solidFill>
              </a:rPr>
              <a:t>/1 </a:t>
            </a:r>
            <a:r>
              <a:rPr lang="ru-RU" dirty="0" smtClean="0">
                <a:solidFill>
                  <a:srgbClr val="FF0000"/>
                </a:solidFill>
              </a:rPr>
              <a:t>Набрать </a:t>
            </a:r>
            <a:r>
              <a:rPr lang="en-US" dirty="0" err="1" smtClean="0">
                <a:solidFill>
                  <a:srgbClr val="FF0000"/>
                </a:solidFill>
              </a:rPr>
              <a:t>Youtube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com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FF0000"/>
                </a:solidFill>
              </a:rPr>
              <a:t>Полхов-Майданская</a:t>
            </a:r>
            <a:r>
              <a:rPr lang="ru-RU" dirty="0" smtClean="0">
                <a:solidFill>
                  <a:srgbClr val="FF0000"/>
                </a:solidFill>
              </a:rPr>
              <a:t> Роспись. </a:t>
            </a:r>
            <a:r>
              <a:rPr lang="en-US" dirty="0" err="1" smtClean="0">
                <a:solidFill>
                  <a:srgbClr val="FF0000"/>
                </a:solidFill>
              </a:rPr>
              <a:t>People&amp;Blogs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Батик. История рукоделия. Также набирается </a:t>
            </a:r>
            <a:r>
              <a:rPr lang="ru-RU" dirty="0" err="1" smtClean="0"/>
              <a:t>Ютуб</a:t>
            </a:r>
            <a:r>
              <a:rPr lang="ru-RU" dirty="0" smtClean="0"/>
              <a:t> и название темы. Дальше идёт выбор роликов по располагаемому времени. Если есть возможность – можно выбрать более подробный рассказ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Можно набрать: </a:t>
            </a:r>
            <a:r>
              <a:rPr lang="ru-RU" dirty="0" smtClean="0">
                <a:solidFill>
                  <a:srgbClr val="FF0000"/>
                </a:solidFill>
              </a:rPr>
              <a:t>Батик. Уроки для начинающих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5517232"/>
            <a:ext cx="8712968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моих занятиях предусмотрены выходы в Интернет при объяснении нового материала при изучении каждой новой темы. Как уже сказано, есть подборка сайтов к каждой теме.</a:t>
            </a:r>
          </a:p>
        </p:txBody>
      </p:sp>
      <p:pic>
        <p:nvPicPr>
          <p:cNvPr id="4" name="Picture 3" descr="D:\Для выступления на совещении ИкТ\P_20200319_183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523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260350"/>
            <a:ext cx="8183562" cy="8651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Выход в информационное пространство</a:t>
            </a:r>
            <a:endParaRPr lang="ru-RU" sz="2400" dirty="0"/>
          </a:p>
        </p:txBody>
      </p:sp>
      <p:pic>
        <p:nvPicPr>
          <p:cNvPr id="1026" name="Picture 2" descr="D:\Для выступления на совещении ИкТ\P_20200319_1802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913562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848</Words>
  <Application>Microsoft Office PowerPoint</Application>
  <PresentationFormat>Экран (4:3)</PresentationFormat>
  <Paragraphs>100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Создание индивидуального и информационного образовательного пространства педагога средствами ИКТ  в соответствии с содержанием дополнительной общеобразовательной программы ЦДО </vt:lpstr>
      <vt:lpstr>Слайд 2</vt:lpstr>
      <vt:lpstr>Слайд 3</vt:lpstr>
      <vt:lpstr>Мои УМК   и  медиотека</vt:lpstr>
      <vt:lpstr>  Что использую в программах:    Первый год обучения 1. На вводном уроке фильм «Народное декоративно-прикладное искусство в России» youtube.com (14 минут) 2. На 1 занятии по теме «Орнамент, композиция, цвет в росписи» можно включить видео:  Новый плейлист. Орнамент. Виды орнаментов#орнамент youtube.com watch?v=PdPw8TrDLmk 3. По теме «Хохлома» у меня оформлен кабинет и большое количество изделий, созданных  выпускниками, но можно и использовать Интернет: Галилео. Хохлома. yandex.ru/efir  Это веселая познавательная короткая передача. 4. Городец. У меня есть запись мастер-класса. Можно взять в Интернете Видео-урок: Городецкая роспись Урок1- YouTube&gt;watch?v=c-LgQeMiHaO  5. Последняя тема 1 года обучения «Роспись изделий малых форм. Видео мастер-классы: Роспись по дереву livemaster.ru&gt;masterclasses/rospis/rospis-po…video      При разработке программ также смотрю аналогичные программы в Интернете. На них есть ссылка в использованной литературе: Электронный ресурс: 1.multiurok.ru&gt;files/rabochaia…po…prikladnomu-1.html 2. Городецкая роспись//[Электронный ресурс]. Режим доступа: http://mnenie/zhulebertsyi.ru. - Загл. с экрана. 3.hnh.ru&gt;cultura/2012-10-06 20-45-09-148838         </vt:lpstr>
      <vt:lpstr>Второй год обучения</vt:lpstr>
      <vt:lpstr>Третий год обучения</vt:lpstr>
      <vt:lpstr>Слайд 8</vt:lpstr>
      <vt:lpstr>Выход в информационное пространство</vt:lpstr>
      <vt:lpstr> Использование ИКТ на занятиях</vt:lpstr>
      <vt:lpstr>Слайд 11</vt:lpstr>
      <vt:lpstr>Итоговое занятие по изучаемым художественным промыслам второго года обучения</vt:lpstr>
      <vt:lpstr>Когда учащиеся овладевают навыками росписи, они принимают участие в подготовке подарков к социальным проектам. В этом году мы уже трижды выходили с подарками в детские сады</vt:lpstr>
      <vt:lpstr> Использование презентаций, созданных самостоятельно обучающимися</vt:lpstr>
      <vt:lpstr>Добрая сказка</vt:lpstr>
      <vt:lpstr>Итог социального проекта – подарок детям</vt:lpstr>
      <vt:lpstr>Качество обучения</vt:lpstr>
      <vt:lpstr>Виды орнамента</vt:lpstr>
      <vt:lpstr>Слайд 19</vt:lpstr>
      <vt:lpstr>Мечты сбываются </vt:lpstr>
      <vt:lpstr>Одаренные учащиеся участвуют в разных творческих Интернет-конкурсах и занимают призовые  места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58</cp:revision>
  <dcterms:created xsi:type="dcterms:W3CDTF">2020-03-22T16:23:29Z</dcterms:created>
  <dcterms:modified xsi:type="dcterms:W3CDTF">2020-05-25T13:07:36Z</dcterms:modified>
</cp:coreProperties>
</file>