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3" r:id="rId7"/>
    <p:sldId id="268" r:id="rId8"/>
    <p:sldId id="273" r:id="rId9"/>
    <p:sldId id="267" r:id="rId10"/>
    <p:sldId id="272" r:id="rId11"/>
    <p:sldId id="264" r:id="rId12"/>
    <p:sldId id="271" r:id="rId13"/>
    <p:sldId id="270" r:id="rId14"/>
    <p:sldId id="269" r:id="rId15"/>
    <p:sldId id="265" r:id="rId16"/>
    <p:sldId id="274" r:id="rId17"/>
    <p:sldId id="266" r:id="rId18"/>
  </p:sldIdLst>
  <p:sldSz cx="9144000" cy="6858000" type="screen4x3"/>
  <p:notesSz cx="6858000" cy="9144000"/>
  <p:embeddedFontLst>
    <p:embeddedFont>
      <p:font typeface="Astra" pitchFamily="2" charset="0"/>
      <p:regular r:id="rId20"/>
    </p:embeddedFont>
    <p:embeddedFont>
      <p:font typeface="Elzevir" panose="020B0603050302020204" pitchFamily="34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CD1BA-83DC-4B9A-BB18-24F234F1A56C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A18E1-D266-4319-9EE7-054581822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0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A18E1-D266-4319-9EE7-0545818224D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0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3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2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7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8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3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9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6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0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9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E7B1-2423-4BF1-A51E-1489FE58C877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1B16-D7FC-4F0E-BCC1-A5BAEE6BB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slide" Target="slide5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pngtree.com/element/down?id=OTExMQ==&amp;type=1&amp;time=1627643721&amp;token=Njc1ZWNmZDQ2MDQzYzU5MDAzY2NjNWE3MWM5MDczZGM=&amp;t=0" TargetMode="External"/><Relationship Id="rId13" Type="http://schemas.openxmlformats.org/officeDocument/2006/relationships/image" Target="../media/image4.png"/><Relationship Id="rId3" Type="http://schemas.openxmlformats.org/officeDocument/2006/relationships/image" Target="../media/image44.png"/><Relationship Id="rId7" Type="http://schemas.openxmlformats.org/officeDocument/2006/relationships/hyperlink" Target="https://www.pngwing.com/ru/free-png-dxcsk/download" TargetMode="External"/><Relationship Id="rId12" Type="http://schemas.openxmlformats.org/officeDocument/2006/relationships/hyperlink" Target="https://rusdorznak.ru/standartnye-dorozhnye-znaki/znaki-osobykh-predpisanij/516-mesto-ostanovki-avtobusa-i-ili-trollejbusa#gallery01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tskiy-sad.com/svetofor-dlya-detskogo-sada/svetofor-dla-dou1" TargetMode="External"/><Relationship Id="rId11" Type="http://schemas.openxmlformats.org/officeDocument/2006/relationships/hyperlink" Target="https://avtoproblema24.ru/pdd/preduprezhdayuschie-znaki-dorozhnogo-dvizheniya/" TargetMode="External"/><Relationship Id="rId5" Type="http://schemas.openxmlformats.org/officeDocument/2006/relationships/hyperlink" Target="https://www.freepng.ru/png-mvusu3/" TargetMode="External"/><Relationship Id="rId10" Type="http://schemas.openxmlformats.org/officeDocument/2006/relationships/hyperlink" Target="https://videoigry.3bb.ru/viewtopic.php?id=9" TargetMode="External"/><Relationship Id="rId4" Type="http://schemas.openxmlformats.org/officeDocument/2006/relationships/hyperlink" Target="https://mbdou210.ru/%D0%B4%D0%BE%D1%80%D0%BE%D0%B6%D0%BD%D0%B0%D1%8F-%D0%B1%D0%B5%D0%B7%D0%BE%D0%BF%D0%B0%D1%81%D0%BD%D0%BE%D1%81%D1%82%D1%8C" TargetMode="External"/><Relationship Id="rId9" Type="http://schemas.openxmlformats.org/officeDocument/2006/relationships/hyperlink" Target="https://obuchalka-dlya-detey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684" y="6272633"/>
            <a:ext cx="568863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Elzevir" panose="020B0603050302020204" pitchFamily="34" charset="0"/>
                <a:cs typeface="Times New Roman" pitchFamily="18" charset="0"/>
              </a:rPr>
              <a:t>Автор: Колышкина Елена Владимировна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Elzevir" panose="020B0603050302020204" pitchFamily="34" charset="0"/>
                <a:cs typeface="Times New Roman" pitchFamily="18" charset="0"/>
              </a:rPr>
              <a:t>учитель географии высшей </a:t>
            </a:r>
            <a:r>
              <a:rPr lang="ru-RU" sz="1600" dirty="0" smtClean="0">
                <a:solidFill>
                  <a:srgbClr val="002060"/>
                </a:solidFill>
                <a:latin typeface="Elzevir" panose="020B0603050302020204" pitchFamily="34" charset="0"/>
                <a:cs typeface="Times New Roman" pitchFamily="18" charset="0"/>
              </a:rPr>
              <a:t>категории, г</a:t>
            </a:r>
            <a:r>
              <a:rPr lang="ru-RU" sz="1600" dirty="0">
                <a:solidFill>
                  <a:srgbClr val="002060"/>
                </a:solidFill>
                <a:latin typeface="Elzevir" panose="020B0603050302020204" pitchFamily="34" charset="0"/>
                <a:cs typeface="Times New Roman" pitchFamily="18" charset="0"/>
              </a:rPr>
              <a:t>. Новосибирск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620688"/>
            <a:ext cx="9143999" cy="44627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  <a:cs typeface="Times New Roman" pitchFamily="18" charset="0"/>
              </a:rPr>
              <a:t>Интерактивная игра-тренажёр </a:t>
            </a:r>
            <a:r>
              <a:rPr lang="ru-RU" sz="2800" b="1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  <a:cs typeface="Times New Roman" pitchFamily="18" charset="0"/>
              </a:rPr>
              <a:t>«</a:t>
            </a:r>
            <a:r>
              <a:rPr lang="ru-RU" sz="4800" b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  <a:cs typeface="Times New Roman" pitchFamily="18" charset="0"/>
              </a:rPr>
              <a:t>Лабиринт</a:t>
            </a:r>
            <a:r>
              <a:rPr lang="ru-RU" sz="2800" b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ln w="19050" cmpd="sng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  <a:cs typeface="Times New Roman" pitchFamily="18" charset="0"/>
              </a:rPr>
              <a:t> </a:t>
            </a:r>
            <a:r>
              <a:rPr lang="ru-RU" sz="8000" b="1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  <a:cs typeface="Times New Roman" pitchFamily="18" charset="0"/>
              </a:rPr>
              <a:t>Дорожный </a:t>
            </a:r>
          </a:p>
          <a:p>
            <a:pPr algn="ctr"/>
            <a:r>
              <a:rPr lang="ru-RU" sz="8000" b="1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  <a:cs typeface="Times New Roman" pitchFamily="18" charset="0"/>
              </a:rPr>
              <a:t>калейдоскоп</a:t>
            </a:r>
            <a:endParaRPr lang="ru-RU" sz="8000" b="1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  <a:cs typeface="Times New Roman" pitchFamily="18" charset="0"/>
            </a:endParaRPr>
          </a:p>
        </p:txBody>
      </p:sp>
      <p:pic>
        <p:nvPicPr>
          <p:cNvPr id="6" name="Picture 2" descr="https://image.jimcdn.com/app/cms/image/transf/dimension=412x10000:format=png/path/sbafa20dd1b71810f/image/i4a30106e368adde7/version/1435476735/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86" y="99016"/>
            <a:ext cx="1529346" cy="33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135448"/>
            <a:ext cx="14786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rgbClr val="C00000"/>
                </a:solidFill>
              </a:rPr>
              <a:t>Летний марафон</a:t>
            </a:r>
          </a:p>
        </p:txBody>
      </p:sp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 t="7251" r="31888" b="72499"/>
          <a:stretch/>
        </p:blipFill>
        <p:spPr>
          <a:xfrm rot="10800000">
            <a:off x="8667770" y="6434951"/>
            <a:ext cx="385862" cy="396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5660" y="274328"/>
            <a:ext cx="86468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дорожный знак говорит о том, что дорога неровная?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Все предупреждающие знаки дорожного движен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81" y="4005064"/>
            <a:ext cx="2016224" cy="17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се предупреждающие знаки дорожного движения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1537"/>
          <a:stretch/>
        </p:blipFill>
        <p:spPr bwMode="auto">
          <a:xfrm>
            <a:off x="1874409" y="2020583"/>
            <a:ext cx="195137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се предупреждающие знаки дорожного движения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r="8807"/>
          <a:stretch/>
        </p:blipFill>
        <p:spPr bwMode="auto">
          <a:xfrm>
            <a:off x="5857724" y="2020583"/>
            <a:ext cx="1950609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5660" y="274328"/>
            <a:ext cx="86468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Определите знак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«Железнодорожный переезд без шлагбаума»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2" descr="Все предупреждающие знаки дорожного движени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2190060" cy="21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се предупреждающие знаки дорожного движен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r="8694"/>
          <a:stretch/>
        </p:blipFill>
        <p:spPr bwMode="auto">
          <a:xfrm>
            <a:off x="1619672" y="1902453"/>
            <a:ext cx="2376264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се предупреждающие знаки дорожного движения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4" r="-3280" b="-507"/>
          <a:stretch/>
        </p:blipFill>
        <p:spPr bwMode="auto">
          <a:xfrm>
            <a:off x="5774749" y="1902454"/>
            <a:ext cx="2290215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5660" y="274328"/>
            <a:ext cx="86468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знак означает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«Пересечение со второстепенной дорогой»?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2" descr="Все предупреждающие знаки дорожного движени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2232248" cy="1925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sPRPvo3SWsC96P7FHKsO8eeyoNRZ0zL2jrbY6_CyHpnp3JhgzAG8YegWUJA&amp;usqp=CA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2257699" cy="2016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Q3YsSX-wAzVLsWPDhY8JCZLVDFi3Q2QWD_yu94jYQ5xV3MNx7Tqo8S-XMHAtk&amp;usqp=CAc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73"/>
          <a:stretch/>
        </p:blipFill>
        <p:spPr bwMode="auto">
          <a:xfrm>
            <a:off x="5652120" y="1883108"/>
            <a:ext cx="2232249" cy="1958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5660" y="274328"/>
            <a:ext cx="86468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знак говорит о том, что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движение запрещено?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AutoShape 6" descr="Знаки, запрещающие стоянку и остановку — зоны действия знаков, запрещающих  парковку. Штрафы за н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49093"/>
          <a:stretch/>
        </p:blipFill>
        <p:spPr>
          <a:xfrm>
            <a:off x="1517447" y="1630829"/>
            <a:ext cx="2057169" cy="2086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Купите дорожный знак 3.1. «Въезд запрещен» с доставкой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02" y="326161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rusdorznak.ru/Uploads/Catalog/dorozhnye/zapreshhayushhie/3.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90" y="2340302"/>
            <a:ext cx="1889364" cy="18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5660" y="274328"/>
            <a:ext cx="86468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знак означает «Обгон запрещен»?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2" descr="Все предупреждающие знаки дорожного движени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25" y="3871311"/>
            <a:ext cx="1805305" cy="1615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/>
          <a:srcRect l="10401"/>
          <a:stretch/>
        </p:blipFill>
        <p:spPr>
          <a:xfrm>
            <a:off x="5757082" y="1799621"/>
            <a:ext cx="2088233" cy="2071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3811"/>
          <a:stretch/>
        </p:blipFill>
        <p:spPr>
          <a:xfrm>
            <a:off x="1979712" y="1821164"/>
            <a:ext cx="2087961" cy="2051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5660" y="274328"/>
            <a:ext cx="86468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Определите дорожный знак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«Главная дорога»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4" descr="Все предупреждающие знаки дорожного движени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93" y="3645024"/>
            <a:ext cx="2222550" cy="19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Все предупреждающие знаки дорожного движения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r="4526"/>
          <a:stretch/>
        </p:blipFill>
        <p:spPr bwMode="auto">
          <a:xfrm>
            <a:off x="5727322" y="1916830"/>
            <a:ext cx="2258017" cy="1925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811" y="1916831"/>
            <a:ext cx="1986129" cy="1925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2013" r="1176" b="2013"/>
          <a:stretch/>
        </p:blipFill>
        <p:spPr>
          <a:xfrm>
            <a:off x="1691680" y="476672"/>
            <a:ext cx="5893148" cy="439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" name="Рисунок 2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750" r="2751" b="2750"/>
          <a:stretch/>
        </p:blipFill>
        <p:spPr>
          <a:xfrm>
            <a:off x="8532440" y="6289848"/>
            <a:ext cx="542584" cy="548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4851" r="79400" b="79399"/>
          <a:stretch/>
        </p:blipFill>
        <p:spPr>
          <a:xfrm rot="17982191">
            <a:off x="8558210" y="6266827"/>
            <a:ext cx="504056" cy="4725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Источники информации</a:t>
            </a:r>
            <a:endParaRPr lang="ru-RU"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68760"/>
            <a:ext cx="7508526" cy="2694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https://mbdou210.ru/%D0%B4%D0%BE%D1%80%D0%BE%D0%B6%D0%BD%D0%B0%D1%8F-%D0%B1%D0%B5%D0%B7%D0%BE%D0%BF%D0%B0%D1%81%D0%BD%D0%BE%D1%81%D1%82%D1%8C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5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://www.freepng.ru/png-mvusu3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https://detskiy-sad.com/svetofor-dlya-detskogo-sada/svetofor-dla-dou1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https://www.pngwing.com/ru/free-png-dxcsk/download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https://ru.pngtree.com/element/down?id=OTExMQ==&amp;type=1&amp;time=1627643721&amp;token=Njc1ZWNmZDQ2MDQzYzU5MDAzY2NjNWE3MWM5MDczZGM=&amp;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t=0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https://obuchalka-dlya-detey.ru/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videoigry.3bb.ru/viewtopic.php?id=9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https://avtoproblema24.ru/pdd/preduprezhdayuschie-znaki-dorozhnogo-dvizheniya/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https://rusdorznak.ru/standartnye-dorozhnye-znaki/znaki-osobykh-predpisanij/516-mesto-ostanovki-avtobusa-i-ili-trollejbusa#gallery01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79512" y="1066489"/>
            <a:ext cx="4824536" cy="4090703"/>
          </a:xfrm>
          <a:prstGeom prst="cloudCallout">
            <a:avLst>
              <a:gd name="adj1" fmla="val 73045"/>
              <a:gd name="adj2" fmla="val 4876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1540" y="1412776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Elzevir" panose="020B0603050302020204" pitchFamily="34" charset="0"/>
              </a:rPr>
              <a:t>Ребята</a:t>
            </a:r>
            <a:r>
              <a:rPr lang="ru-RU" sz="2200" b="1" dirty="0" smtClean="0">
                <a:solidFill>
                  <a:srgbClr val="0070C0"/>
                </a:solidFill>
                <a:latin typeface="Astra" pitchFamily="2" charset="0"/>
              </a:rPr>
              <a:t>!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Elzevir" panose="020B0603050302020204" pitchFamily="34" charset="0"/>
              </a:rPr>
              <a:t>Я приготовил для вас игру-тренажёр. Думаю, что вы поиграете в неё с удовольствием и ответите на все мои вопросы. Но хочу вас предупредить, что если вы неверно ответите на вопрос, то начнёте игру с самого начала.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Elzevir" panose="020B0603050302020204" pitchFamily="34" charset="0"/>
              </a:rPr>
              <a:t>Желаю удачи</a:t>
            </a:r>
            <a:r>
              <a:rPr lang="ru-RU" sz="2200" b="1" dirty="0" smtClean="0">
                <a:solidFill>
                  <a:srgbClr val="0070C0"/>
                </a:solidFill>
                <a:latin typeface="Astra" pitchFamily="2" charset="0"/>
              </a:rPr>
              <a:t>!</a:t>
            </a:r>
            <a:endParaRPr lang="ru-RU" sz="2200" b="1" dirty="0">
              <a:solidFill>
                <a:srgbClr val="0070C0"/>
              </a:solidFill>
              <a:latin typeface="Astra" pitchFamily="2" charset="0"/>
            </a:endParaRPr>
          </a:p>
        </p:txBody>
      </p:sp>
      <p:pic>
        <p:nvPicPr>
          <p:cNvPr id="1026" name="Picture 2" descr="hello_html_5e2a16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74239"/>
            <a:ext cx="2839251" cy="47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  <p:pic>
        <p:nvPicPr>
          <p:cNvPr id="2" name="Picture 2" descr="http://picua.org/img/2016-04/24/pt0pu7mbuqdrjq4osjbcaqan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6460223"/>
            <a:ext cx="1116124" cy="3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94453" y="1066489"/>
            <a:ext cx="4691306" cy="4018696"/>
          </a:xfrm>
          <a:prstGeom prst="cloudCallout">
            <a:avLst>
              <a:gd name="adj1" fmla="val 70419"/>
              <a:gd name="adj2" fmla="val 266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9866" y="1644676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</a:rPr>
              <a:t>Ребята</a:t>
            </a:r>
            <a:r>
              <a:rPr lang="ru-RU" sz="3000" b="1" dirty="0" smtClean="0">
                <a:solidFill>
                  <a:srgbClr val="0070C0"/>
                </a:solidFill>
                <a:latin typeface="Astra" pitchFamily="2" charset="0"/>
              </a:rPr>
              <a:t>!</a:t>
            </a: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</a:rPr>
              <a:t>Сначала подумайте, а потом выбирайте ответ</a:t>
            </a:r>
            <a:r>
              <a:rPr lang="ru-RU" sz="3000" b="1" dirty="0" smtClean="0">
                <a:solidFill>
                  <a:srgbClr val="0070C0"/>
                </a:solidFill>
                <a:latin typeface="Astra" pitchFamily="2" charset="0"/>
              </a:rPr>
              <a:t>!</a:t>
            </a:r>
            <a:endParaRPr lang="ru-RU" sz="3000" b="1" dirty="0" smtClean="0">
              <a:solidFill>
                <a:srgbClr val="0070C0"/>
              </a:solidFill>
              <a:latin typeface="Elzevir" panose="020B0603050302020204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</a:rPr>
              <a:t>Не допускайте больше ошибок.</a:t>
            </a: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</a:rPr>
              <a:t> Желаю удачи</a:t>
            </a:r>
            <a:r>
              <a:rPr lang="ru-RU" sz="3000" b="1" dirty="0" smtClean="0">
                <a:solidFill>
                  <a:srgbClr val="0070C0"/>
                </a:solidFill>
                <a:latin typeface="Astra" pitchFamily="2" charset="0"/>
              </a:rPr>
              <a:t>!</a:t>
            </a:r>
            <a:endParaRPr lang="ru-RU" sz="3000" b="1" dirty="0">
              <a:solidFill>
                <a:srgbClr val="0070C0"/>
              </a:solidFill>
              <a:latin typeface="Astra" pitchFamily="2" charset="0"/>
            </a:endParaRPr>
          </a:p>
        </p:txBody>
      </p:sp>
      <p:pic>
        <p:nvPicPr>
          <p:cNvPr id="8" name="Picture 2" descr="hello_html_5e2a16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33" y="1948504"/>
            <a:ext cx="2839251" cy="47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  <p:pic>
        <p:nvPicPr>
          <p:cNvPr id="10" name="Picture 2" descr="http://picua.org/img/2016-04/24/pt0pu7mbuqdrjq4osjbcaqan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6460223"/>
            <a:ext cx="1116124" cy="3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644008" y="548680"/>
            <a:ext cx="4284476" cy="2808312"/>
          </a:xfrm>
          <a:prstGeom prst="cloudCallout">
            <a:avLst>
              <a:gd name="adj1" fmla="val -64232"/>
              <a:gd name="adj2" fmla="val 95049"/>
            </a:avLst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42" y="808033"/>
            <a:ext cx="4357842" cy="2221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2899541" cy="345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59450" r="29000" b="17450"/>
          <a:stretch/>
        </p:blipFill>
        <p:spPr>
          <a:xfrm>
            <a:off x="4383588" y="6309319"/>
            <a:ext cx="1916604" cy="506365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4383587" y="6393224"/>
            <a:ext cx="191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с сначала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9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4644008" y="548680"/>
            <a:ext cx="4284476" cy="2808312"/>
          </a:xfrm>
          <a:prstGeom prst="cloudCallout">
            <a:avLst>
              <a:gd name="adj1" fmla="val -67736"/>
              <a:gd name="adj2" fmla="val 82414"/>
            </a:avLst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669734"/>
            <a:ext cx="4499993" cy="2566204"/>
          </a:xfrm>
          <a:prstGeom prst="rect">
            <a:avLst/>
          </a:prstGeom>
        </p:spPr>
      </p:pic>
      <p:pic>
        <p:nvPicPr>
          <p:cNvPr id="2050" name="Picture 2" descr="Светофор клипарт в ДО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3860616" cy="564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 t="7251" r="31888" b="72499"/>
          <a:stretch/>
        </p:blipFill>
        <p:spPr>
          <a:xfrm rot="10800000">
            <a:off x="8667770" y="6434952"/>
            <a:ext cx="449184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5660" y="274328"/>
            <a:ext cx="86468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из дорожных знаков означает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«Пешеходный переход»?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/>
          <a:srcRect l="3557" r="6136" b="1503"/>
          <a:stretch/>
        </p:blipFill>
        <p:spPr>
          <a:xfrm>
            <a:off x="1526901" y="1916832"/>
            <a:ext cx="189787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420" y="2420888"/>
            <a:ext cx="187952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587" y="2942522"/>
            <a:ext cx="1863505" cy="187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5660" y="274328"/>
            <a:ext cx="86468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дорожный знак говорит о том, что движение транспортных средств запрещено?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2985"/>
          <a:stretch/>
        </p:blipFill>
        <p:spPr>
          <a:xfrm>
            <a:off x="2051720" y="1881066"/>
            <a:ext cx="2046701" cy="2051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/>
          <a:srcRect l="3811"/>
          <a:stretch/>
        </p:blipFill>
        <p:spPr>
          <a:xfrm>
            <a:off x="3680399" y="3933056"/>
            <a:ext cx="2087961" cy="2051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10401"/>
          <a:stretch/>
        </p:blipFill>
        <p:spPr>
          <a:xfrm>
            <a:off x="5328902" y="1881066"/>
            <a:ext cx="2068377" cy="2051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785" y="1865632"/>
            <a:ext cx="2004636" cy="2051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1449" y="1850199"/>
            <a:ext cx="2153474" cy="1938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5660" y="274328"/>
            <a:ext cx="86468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Определите дорожный знак, который означает «Уступить дорогу»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88840"/>
            <a:ext cx="1900471" cy="1711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2853"/>
          <a:stretch/>
        </p:blipFill>
        <p:spPr>
          <a:xfrm>
            <a:off x="3686645" y="2492896"/>
            <a:ext cx="1764849" cy="1711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012" y="3212976"/>
            <a:ext cx="1900471" cy="1733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5660" y="274328"/>
            <a:ext cx="8646820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Определите дорожный знак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«Аварийно опасный участок»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995187"/>
            <a:ext cx="1868102" cy="1721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633" y="4005064"/>
            <a:ext cx="1844020" cy="181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1988840"/>
            <a:ext cx="1871665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9" r="1" b="1773"/>
          <a:stretch/>
        </p:blipFill>
        <p:spPr>
          <a:xfrm>
            <a:off x="275075" y="4509120"/>
            <a:ext cx="696525" cy="13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226</Words>
  <Application>Microsoft Office PowerPoint</Application>
  <PresentationFormat>Экран (4:3)</PresentationFormat>
  <Paragraphs>42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Astra</vt:lpstr>
      <vt:lpstr>Elzevir</vt:lpstr>
      <vt:lpstr>Calibri Light</vt:lpstr>
      <vt:lpstr>Calibri</vt:lpstr>
      <vt:lpstr>Times New Roman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Лабиринт</dc:title>
  <dc:subject>ПДД - дорожные знаки</dc:subject>
  <dc:creator>КЕВ</dc:creator>
  <cp:keywords>Шаблон интерактивной игры</cp:keywords>
  <cp:lastModifiedBy>кев</cp:lastModifiedBy>
  <cp:revision>36</cp:revision>
  <dcterms:created xsi:type="dcterms:W3CDTF">2017-02-23T13:11:39Z</dcterms:created>
  <dcterms:modified xsi:type="dcterms:W3CDTF">2021-07-30T11:51:16Z</dcterms:modified>
</cp:coreProperties>
</file>