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6" r:id="rId4"/>
    <p:sldId id="277" r:id="rId5"/>
    <p:sldId id="278" r:id="rId6"/>
    <p:sldId id="280" r:id="rId7"/>
    <p:sldId id="279" r:id="rId8"/>
    <p:sldId id="281" r:id="rId9"/>
    <p:sldId id="258" r:id="rId10"/>
    <p:sldId id="282" r:id="rId11"/>
    <p:sldId id="272" r:id="rId12"/>
    <p:sldId id="28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5D023A-CED4-47EF-A4F2-7C5679AFDD16}">
          <p14:sldIdLst>
            <p14:sldId id="256"/>
            <p14:sldId id="267"/>
            <p14:sldId id="276"/>
            <p14:sldId id="277"/>
            <p14:sldId id="278"/>
            <p14:sldId id="280"/>
            <p14:sldId id="279"/>
            <p14:sldId id="281"/>
            <p14:sldId id="258"/>
            <p14:sldId id="282"/>
            <p14:sldId id="27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Востребованность ДОП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4B-48F5-B0FA-0A4A8BBD7C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4B-48F5-B0FA-0A4A8BBD7C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4B-48F5-B0FA-0A4A8BBD7C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4B-48F5-B0FA-0A4A8BBD7C8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</c:v>
                </c:pt>
                <c:pt idx="1">
                  <c:v>школы</c:v>
                </c:pt>
                <c:pt idx="2">
                  <c:v>ДОУ</c:v>
                </c:pt>
                <c:pt idx="3">
                  <c:v>МОиМП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1262</c:v>
                </c:pt>
                <c:pt idx="1">
                  <c:v>2335</c:v>
                </c:pt>
                <c:pt idx="2">
                  <c:v>399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4B-48F5-B0FA-0A4A8BBD7C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ТН</c:v>
                </c:pt>
                <c:pt idx="5">
                  <c:v>ТКН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</c:v>
                </c:pt>
                <c:pt idx="1">
                  <c:v>73</c:v>
                </c:pt>
                <c:pt idx="2">
                  <c:v>46</c:v>
                </c:pt>
                <c:pt idx="3">
                  <c:v>9</c:v>
                </c:pt>
                <c:pt idx="4">
                  <c:v>37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4-42AE-BAD5-9A3AAF33D6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ТН</c:v>
                </c:pt>
                <c:pt idx="5">
                  <c:v>ТКН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68</c:v>
                </c:pt>
                <c:pt idx="1">
                  <c:v>86</c:v>
                </c:pt>
                <c:pt idx="2">
                  <c:v>63</c:v>
                </c:pt>
                <c:pt idx="3">
                  <c:v>23</c:v>
                </c:pt>
                <c:pt idx="4">
                  <c:v>53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04-42AE-BAD5-9A3AAF33D65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ТН</c:v>
                </c:pt>
                <c:pt idx="5">
                  <c:v>ТКН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49</c:v>
                </c:pt>
                <c:pt idx="1">
                  <c:v>86</c:v>
                </c:pt>
                <c:pt idx="2">
                  <c:v>49</c:v>
                </c:pt>
                <c:pt idx="3">
                  <c:v>29</c:v>
                </c:pt>
                <c:pt idx="4">
                  <c:v>46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04-42AE-BAD5-9A3AAF33D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34208"/>
        <c:axId val="121935744"/>
      </c:barChart>
      <c:catAx>
        <c:axId val="12193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1935744"/>
        <c:crosses val="autoZero"/>
        <c:auto val="1"/>
        <c:lblAlgn val="ctr"/>
        <c:lblOffset val="100"/>
        <c:noMultiLvlLbl val="0"/>
      </c:catAx>
      <c:valAx>
        <c:axId val="12193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934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ДООП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86-4D51-BBA8-1BAE8C8A7E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86-4D51-BBA8-1BAE8C8A7E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86-4D51-BBA8-1BAE8C8A7E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86-4D51-BBA8-1BAE8C8A7E0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</c:v>
                </c:pt>
                <c:pt idx="1">
                  <c:v>школы</c:v>
                </c:pt>
                <c:pt idx="2">
                  <c:v>ДОУ</c:v>
                </c:pt>
                <c:pt idx="3">
                  <c:v>МОиМП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</c:v>
                </c:pt>
                <c:pt idx="1">
                  <c:v>143</c:v>
                </c:pt>
                <c:pt idx="2">
                  <c:v>29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86-4D51-BBA8-1BAE8C8A7E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Распределение ДООП по направленностям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Рапраделение по направленностям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FB-4C57-9E75-CECA25B186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FB-4C57-9E75-CECA25B186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FB-4C57-9E75-CECA25B186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FB-4C57-9E75-CECA25B186A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ЕН</c:v>
                </c:pt>
                <c:pt idx="1">
                  <c:v>СГН</c:v>
                </c:pt>
                <c:pt idx="2">
                  <c:v>ТехН</c:v>
                </c:pt>
                <c:pt idx="3">
                  <c:v>ТКН</c:v>
                </c:pt>
                <c:pt idx="4">
                  <c:v>ФСН</c:v>
                </c:pt>
                <c:pt idx="5">
                  <c:v>ХН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3FB-4C57-9E75-CECA25B186A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60000"/>
        <a:lumOff val="40000"/>
      </a:schemeClr>
    </a:solidFill>
    <a:ln>
      <a:solidFill>
        <a:schemeClr val="accent2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Востребованность ДОП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6A-4EBD-ADF9-87F654DE6F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6A-4EBD-ADF9-87F654DE6F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6A-4EBD-ADF9-87F654DE6F4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УДО</c:v>
                </c:pt>
                <c:pt idx="1">
                  <c:v>школы</c:v>
                </c:pt>
                <c:pt idx="2">
                  <c:v>ДОУ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50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6A-4EBD-ADF9-87F654DE6F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92D050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823220326065633"/>
          <c:y val="1.00151212559119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Востребованность по направленностям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ЕН</c:v>
                </c:pt>
                <c:pt idx="1">
                  <c:v>СГН</c:v>
                </c:pt>
                <c:pt idx="2">
                  <c:v>ТехН</c:v>
                </c:pt>
                <c:pt idx="3">
                  <c:v>ТКН</c:v>
                </c:pt>
                <c:pt idx="4">
                  <c:v>ФСН</c:v>
                </c:pt>
                <c:pt idx="5">
                  <c:v>ХН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11</c:v>
                </c:pt>
                <c:pt idx="3">
                  <c:v>25</c:v>
                </c:pt>
                <c:pt idx="4">
                  <c:v>23</c:v>
                </c:pt>
                <c:pt idx="5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D-4AEE-9290-D76FB112A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573440"/>
        <c:axId val="118977664"/>
      </c:barChart>
      <c:catAx>
        <c:axId val="15057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77664"/>
        <c:crosses val="autoZero"/>
        <c:auto val="1"/>
        <c:lblAlgn val="ctr"/>
        <c:lblOffset val="100"/>
        <c:noMultiLvlLbl val="0"/>
      </c:catAx>
      <c:valAx>
        <c:axId val="11897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57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9999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Востребованность по направленностям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ХН</c:v>
                </c:pt>
                <c:pt idx="1">
                  <c:v>СГН</c:v>
                </c:pt>
                <c:pt idx="2">
                  <c:v>ЕН</c:v>
                </c:pt>
                <c:pt idx="3">
                  <c:v>ТН</c:v>
                </c:pt>
                <c:pt idx="4">
                  <c:v>ТКН</c:v>
                </c:pt>
                <c:pt idx="5">
                  <c:v>ФСН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220</c:v>
                </c:pt>
                <c:pt idx="1">
                  <c:v>233</c:v>
                </c:pt>
                <c:pt idx="2">
                  <c:v>200</c:v>
                </c:pt>
                <c:pt idx="3">
                  <c:v>378</c:v>
                </c:pt>
                <c:pt idx="4">
                  <c:v>46</c:v>
                </c:pt>
                <c:pt idx="5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6-43A3-9B47-73391BA331C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spPr>
    <a:solidFill>
      <a:srgbClr val="00B0F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Востребованность по направленностям</a:t>
            </a:r>
          </a:p>
        </c:rich>
      </c:tx>
      <c:layout>
        <c:manualLayout>
          <c:xMode val="edge"/>
          <c:yMode val="edge"/>
          <c:x val="0.23803879032452077"/>
          <c:y val="3.77951443655474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Восстребованность по направленностям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4B-4F14-BAE2-8020A7AE48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4B-4F14-BAE2-8020A7AE48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4B-4F14-BAE2-8020A7AE48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4B-4F14-BAE2-8020A7AE48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44B-4F14-BAE2-8020A7AE48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44B-4F14-BAE2-8020A7AE48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ЕН</c:v>
                </c:pt>
                <c:pt idx="1">
                  <c:v>СГН</c:v>
                </c:pt>
                <c:pt idx="2">
                  <c:v>ТН</c:v>
                </c:pt>
                <c:pt idx="3">
                  <c:v>ТКН</c:v>
                </c:pt>
                <c:pt idx="4">
                  <c:v>ХН</c:v>
                </c:pt>
                <c:pt idx="5">
                  <c:v>ФСН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27</c:v>
                </c:pt>
                <c:pt idx="2">
                  <c:v>46</c:v>
                </c:pt>
                <c:pt idx="3">
                  <c:v>35</c:v>
                </c:pt>
                <c:pt idx="4">
                  <c:v>170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6-4359-8C2D-FD617EA3A54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00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Распределение</a:t>
            </a:r>
            <a:r>
              <a:rPr lang="ru-RU" baseline="0" dirty="0"/>
              <a:t> по поставщикам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Восстребованность по направленностям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ЦДО</c:v>
                </c:pt>
                <c:pt idx="1">
                  <c:v>ДПЦ г. Лакинска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B8-4105-8A4D-8D0CFBA9A72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ТехН</c:v>
                </c:pt>
                <c:pt idx="5">
                  <c:v>ТКН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718</c:v>
                </c:pt>
                <c:pt idx="1">
                  <c:v>1379</c:v>
                </c:pt>
                <c:pt idx="2">
                  <c:v>1069</c:v>
                </c:pt>
                <c:pt idx="3">
                  <c:v>110</c:v>
                </c:pt>
                <c:pt idx="4">
                  <c:v>643</c:v>
                </c:pt>
                <c:pt idx="5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B-4C66-885A-11CCF3E9E4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ТехН</c:v>
                </c:pt>
                <c:pt idx="5">
                  <c:v>ТКН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1283</c:v>
                </c:pt>
                <c:pt idx="1">
                  <c:v>1242</c:v>
                </c:pt>
                <c:pt idx="2">
                  <c:v>1650</c:v>
                </c:pt>
                <c:pt idx="3">
                  <c:v>295</c:v>
                </c:pt>
                <c:pt idx="4">
                  <c:v>946</c:v>
                </c:pt>
                <c:pt idx="5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9B-4C66-885A-11CCF3E9E47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СГН</c:v>
                </c:pt>
                <c:pt idx="1">
                  <c:v>ХН</c:v>
                </c:pt>
                <c:pt idx="2">
                  <c:v>ФСН</c:v>
                </c:pt>
                <c:pt idx="3">
                  <c:v>ЕН</c:v>
                </c:pt>
                <c:pt idx="4">
                  <c:v>ТехН</c:v>
                </c:pt>
                <c:pt idx="5">
                  <c:v>ТКН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808</c:v>
                </c:pt>
                <c:pt idx="1">
                  <c:v>1175</c:v>
                </c:pt>
                <c:pt idx="2">
                  <c:v>756</c:v>
                </c:pt>
                <c:pt idx="3">
                  <c:v>408</c:v>
                </c:pt>
                <c:pt idx="4">
                  <c:v>790</c:v>
                </c:pt>
                <c:pt idx="5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B-4C66-885A-11CCF3E9E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15424"/>
        <c:axId val="121816960"/>
      </c:barChart>
      <c:catAx>
        <c:axId val="12181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1816960"/>
        <c:crosses val="autoZero"/>
        <c:auto val="1"/>
        <c:lblAlgn val="ctr"/>
        <c:lblOffset val="100"/>
        <c:noMultiLvlLbl val="0"/>
      </c:catAx>
      <c:valAx>
        <c:axId val="12181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8154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4B8F7-4308-4347-AB3A-5196FE707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9D4169-B52A-493C-8073-722630BEB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02AFC9-C058-470F-8CA2-3AD94154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CB9C3A-CEBA-46F1-BBD8-C46A6F80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CE0F43-83CA-452C-B9DF-AE7074AE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3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34C29-11BB-4AF9-9CF6-D055E329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F12772-B57A-46F0-969B-ED3AF32F1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04A751-5122-4903-A42A-48B109E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5B96E5-D162-4195-8DD9-74568BA0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748A84-E452-47CD-82DB-60B50FD5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A127201-6BDD-4E1D-98DD-46EF15A77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85AA4E-C763-4534-9785-4E2FE2B8A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424C7B-B4FE-4D36-B2F8-2A0E73A3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94C8D4-C588-4BFF-AC70-61B776CF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3BFDF9-CD2C-4A98-A188-31AD1933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170EDE-C2DA-474E-B20B-D7B30077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1AFE4F-8561-4AAE-8CFB-A89D50C92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6663C5-A777-4CE9-B3AD-70536686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9B7D9F-BA76-449A-8B3E-089ACCD4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89CCC7-F5A2-4DB9-8B7B-36FEAC91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4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C50300-15AB-4F34-9FCA-DE6C9AF8F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70FDC-B3A7-47CA-916C-C522A73D2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13389-AF9E-4A6C-9738-AF0578CC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0CA80F-A31C-4773-84D8-42BFE21E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93CD95-90B2-4707-B07A-6C1E1F92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6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ED490-49DF-4329-8330-693C69F3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BB93C6-2C87-45B8-9B23-160002573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E654F8-7F33-4225-99A1-02904037D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C04FCC-6340-4635-8AA9-8B1460F24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A3C926-A6BA-417E-A9D9-2BEB0B8E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414BBC-0573-4D98-82A0-0E3D1D5C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8472E-38B6-4AD4-AF0D-812E0591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2D3DFA-C1B1-40AE-A8AA-EB3E91D45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1F1F4F-6740-40E2-8E2C-22A1D528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A616DB-23CA-4709-A7E6-4F327D113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337D201-5036-484D-9447-26933902D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BFDAB2-B61F-4704-91E9-1D09C809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C786E1-F7A8-4BD1-8FDD-519A11D99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E8303E-E0B0-4B42-B7F3-6E6292DD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04CB7-15F0-4187-8E2D-99AC9924B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3D19E3-7232-4861-921E-76E937AE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00EBCB-FBE1-4858-B087-29D66256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E91701-414A-44F5-9A33-F613E17C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DCC4AF0-00C3-47DF-B81F-C74D9F5B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D85E13-546B-4F7E-9A88-7BBA070A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0D1879-2CCF-44B5-BF83-BCD55363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65BCC-FBF3-4706-8A65-177D6D01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CDAC29-E9F9-4D47-9E6B-F4A876450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D7328D-247F-4F8E-BDEC-627B476BC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4627C9-9539-417B-A7B4-5E389A5C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63C712-50E9-4C66-AFCC-605AE215C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46B939-A028-451F-BC6E-E3246B47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44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A7761-C64E-41A5-83B3-BCEDD2E7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BD6FA3-7A3D-45DA-8BBB-6F7E22E9A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67B0F7-5F2B-4693-A151-5D4C6DABD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246D15-A233-4E89-96D4-E66436AC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7BABED-013F-4389-84DC-54347EC7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5EBEC9-DDB4-4735-B550-E4DF52F0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4183A-168C-4069-88E3-D29A5A00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025C1E-8EF5-4153-965A-DC2914D87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10D75A-C76F-49FC-B1FE-3F3F40A4A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18ED-A4F1-422D-86D4-4940C36044D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AADD14-A567-43FE-9E61-A5604C49F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2021B-ACDF-4142-B2B1-B3B76E57B8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F826-4805-45DA-B1FD-062BCAEEC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3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5DB6E-DB69-4AB3-B057-D6107D0F2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164" y="1163184"/>
            <a:ext cx="9144000" cy="336799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Совещание по итогам регионального мониторинга программ дополнительного образования детей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chemeClr val="accent1"/>
                </a:solidFill>
              </a:rPr>
              <a:t>Собинского района</a:t>
            </a:r>
            <a:br>
              <a:rPr lang="ru-RU" sz="4000" dirty="0"/>
            </a:br>
            <a:br>
              <a:rPr lang="ru-RU" sz="1100" dirty="0"/>
            </a:br>
            <a:r>
              <a:rPr lang="ru-RU" sz="2400" i="1" dirty="0"/>
              <a:t>3 апреля 2023 года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0D9F5F-2B7F-46B8-A17F-E4138A1EE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8335" y="5241471"/>
            <a:ext cx="5761265" cy="1502230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dirty="0"/>
              <a:t>Золотова Екатерина Петровна,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dirty="0"/>
              <a:t>руководитель Регионального модельного центра дополнительного образования детей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dirty="0"/>
              <a:t>Владимирской области</a:t>
            </a: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74"/>
            <a:ext cx="1662793" cy="149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11"/>
          <p:cNvSpPr/>
          <p:nvPr/>
        </p:nvSpPr>
        <p:spPr>
          <a:xfrm>
            <a:off x="11168743" y="41273"/>
            <a:ext cx="907005" cy="1803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59" y="2027465"/>
            <a:ext cx="1131274" cy="141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68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747934"/>
              </p:ext>
            </p:extLst>
          </p:nvPr>
        </p:nvGraphicFramePr>
        <p:xfrm>
          <a:off x="629728" y="350909"/>
          <a:ext cx="10868300" cy="407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F8A48D3-8CA0-4DE0-9B2D-701F82AB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5" y="84294"/>
            <a:ext cx="10111596" cy="4850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Зачисления по направленностям: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263118312"/>
              </p:ext>
            </p:extLst>
          </p:nvPr>
        </p:nvGraphicFramePr>
        <p:xfrm>
          <a:off x="750497" y="4611272"/>
          <a:ext cx="10903790" cy="205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F8A48D3-8CA0-4DE0-9B2D-701F82ABDD69}"/>
              </a:ext>
            </a:extLst>
          </p:cNvPr>
          <p:cNvSpPr txBox="1">
            <a:spLocks/>
          </p:cNvSpPr>
          <p:nvPr/>
        </p:nvSpPr>
        <p:spPr>
          <a:xfrm>
            <a:off x="1183874" y="4368747"/>
            <a:ext cx="10111596" cy="485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FF0000"/>
                </a:solidFill>
              </a:rPr>
              <a:t>Спектр предлагаемых программ по направленностям:</a:t>
            </a:r>
          </a:p>
        </p:txBody>
      </p:sp>
      <p:pic>
        <p:nvPicPr>
          <p:cNvPr id="10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113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F45B2-097C-4B0E-8BC7-EB8F3DF0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Невостребованные программы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41 (!)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программа – статус «активный», 0 зачислений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66845A-09A4-4ECA-BA54-7FBC1150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! архивируем, удаляем или выясняем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687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87D5A-EA18-4AA7-B6B8-7B9906D8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Проблемные зоны: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CD5ED-74D9-4036-B031-91F94FE5E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600200"/>
            <a:ext cx="10504714" cy="4576763"/>
          </a:xfrm>
        </p:spPr>
        <p:txBody>
          <a:bodyPr>
            <a:normAutofit/>
          </a:bodyPr>
          <a:lstStyle/>
          <a:p>
            <a:r>
              <a:rPr lang="ru-RU" sz="2000" dirty="0"/>
              <a:t>1. Не все нормативные документы.</a:t>
            </a:r>
          </a:p>
          <a:p>
            <a:r>
              <a:rPr lang="ru-RU" sz="2000" dirty="0"/>
              <a:t>2. Нет отличительных особенностей программы.</a:t>
            </a:r>
          </a:p>
          <a:p>
            <a:r>
              <a:rPr lang="ru-RU" sz="2000" dirty="0"/>
              <a:t>3. Задачи не соответствуют планированным результатам.</a:t>
            </a:r>
          </a:p>
          <a:p>
            <a:r>
              <a:rPr lang="ru-RU" sz="2000" dirty="0"/>
              <a:t>4. Нет особенности организации образовательного процесса.</a:t>
            </a:r>
          </a:p>
          <a:p>
            <a:r>
              <a:rPr lang="ru-RU" sz="2000" dirty="0"/>
              <a:t>5. Нет характеристики помещения.</a:t>
            </a:r>
          </a:p>
          <a:p>
            <a:r>
              <a:rPr lang="ru-RU" sz="2000" dirty="0"/>
              <a:t>6. Нет количественного описания инвентаря и оборудования.</a:t>
            </a:r>
          </a:p>
          <a:p>
            <a:r>
              <a:rPr lang="ru-RU" sz="2000" dirty="0"/>
              <a:t>7. Нет кадрового обеспечения.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423D6B64-E635-582D-3C02-A77DCE3C9B9F}"/>
              </a:ext>
            </a:extLst>
          </p:cNvPr>
          <p:cNvSpPr txBox="1"/>
          <p:nvPr/>
        </p:nvSpPr>
        <p:spPr>
          <a:xfrm>
            <a:off x="1701113" y="4757838"/>
            <a:ext cx="87897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К 1 сентября 2023 г. все программы должны строго соответствовать структуре ДООП.</a:t>
            </a:r>
          </a:p>
        </p:txBody>
      </p:sp>
      <p:pic>
        <p:nvPicPr>
          <p:cNvPr id="7" name="Picture 2" descr="C:\Users\Екатерина\Desktop\гербы\собинка.png">
            <a:extLst>
              <a:ext uri="{FF2B5EF4-FFF2-40B4-BE49-F238E27FC236}">
                <a16:creationId xmlns:a16="http://schemas.microsoft.com/office/drawing/2014/main" id="{0FA4DB45-71D4-50E6-42CF-3CACE85E3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76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A48D3-8CA0-4DE0-9B2D-701F82AB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507" y="365125"/>
            <a:ext cx="10235293" cy="106002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Полный спектр активных программ на портале-навигаторе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https://33.pfdo.ru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A27B80-5043-4A3B-92D2-5EF5C699B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8" y="1494065"/>
            <a:ext cx="5182730" cy="2517218"/>
          </a:xfrm>
          <a:solidFill>
            <a:srgbClr val="92D050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chemeClr val="accent1"/>
                </a:solidFill>
              </a:rPr>
              <a:t>Собинский</a:t>
            </a:r>
            <a:r>
              <a:rPr lang="ru-RU" b="1" dirty="0">
                <a:solidFill>
                  <a:schemeClr val="accent1"/>
                </a:solidFill>
              </a:rPr>
              <a:t> район, 1 марта 2021 года: </a:t>
            </a:r>
          </a:p>
          <a:p>
            <a:pPr algn="just"/>
            <a:r>
              <a:rPr lang="ru-RU" dirty="0"/>
              <a:t>217 </a:t>
            </a:r>
            <a:r>
              <a:rPr lang="ru-RU" dirty="0">
                <a:solidFill>
                  <a:srgbClr val="FF0000"/>
                </a:solidFill>
              </a:rPr>
              <a:t>активных</a:t>
            </a:r>
            <a:r>
              <a:rPr lang="ru-RU" dirty="0"/>
              <a:t> программ (реестры бюджетных, сертифицированных и платных программ)</a:t>
            </a:r>
          </a:p>
          <a:p>
            <a:pPr algn="just"/>
            <a:r>
              <a:rPr lang="ru-RU" dirty="0"/>
              <a:t>4046 детей обучаются по программам </a:t>
            </a:r>
            <a:r>
              <a:rPr lang="ru-RU" dirty="0" err="1"/>
              <a:t>дод</a:t>
            </a:r>
            <a:endParaRPr lang="ru-RU" dirty="0"/>
          </a:p>
          <a:p>
            <a:pPr marL="0" indent="0" algn="just">
              <a:buNone/>
            </a:pPr>
            <a:r>
              <a:rPr lang="ru-RU" dirty="0">
                <a:solidFill>
                  <a:srgbClr val="00B050"/>
                </a:solidFill>
              </a:rPr>
              <a:t>52 % детей от 5 до 18 лет обучаются по программам ДОД (39% охват сертификатами </a:t>
            </a:r>
            <a:r>
              <a:rPr lang="ru-RU" dirty="0" err="1">
                <a:solidFill>
                  <a:srgbClr val="00B050"/>
                </a:solidFill>
              </a:rPr>
              <a:t>дод</a:t>
            </a:r>
            <a:r>
              <a:rPr lang="ru-RU" dirty="0">
                <a:solidFill>
                  <a:srgbClr val="00B050"/>
                </a:solidFill>
              </a:rPr>
              <a:t>)</a:t>
            </a:r>
          </a:p>
          <a:p>
            <a:pPr algn="just"/>
            <a:r>
              <a:rPr lang="ru-RU" dirty="0"/>
              <a:t>105 программ  - учреждения дополнительного образования (МБУДО «Лакинская ДШИ», МБУДО «</a:t>
            </a:r>
            <a:r>
              <a:rPr lang="ru-RU" dirty="0" err="1"/>
              <a:t>Собинская</a:t>
            </a:r>
            <a:r>
              <a:rPr lang="ru-RU" dirty="0"/>
              <a:t> ДМШ», МБУДО «</a:t>
            </a:r>
            <a:r>
              <a:rPr lang="ru-RU" dirty="0" err="1"/>
              <a:t>Собинская</a:t>
            </a:r>
            <a:r>
              <a:rPr lang="ru-RU" dirty="0"/>
              <a:t> ДХШ», МБОУ ДО ДЮСШ г. </a:t>
            </a:r>
            <a:r>
              <a:rPr lang="ru-RU" dirty="0" err="1"/>
              <a:t>Собинка</a:t>
            </a:r>
            <a:r>
              <a:rPr lang="ru-RU" dirty="0"/>
              <a:t>, МБУ ДО ДПЦ, МБУ ДО ЦДО) (1976 детей)</a:t>
            </a:r>
          </a:p>
          <a:p>
            <a:pPr algn="just"/>
            <a:r>
              <a:rPr lang="ru-RU" dirty="0"/>
              <a:t>91 программа школ (1546 детей) </a:t>
            </a:r>
          </a:p>
          <a:p>
            <a:pPr algn="just"/>
            <a:r>
              <a:rPr lang="ru-RU" dirty="0"/>
              <a:t>18 ДОУ (236 детей)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CDF38E63-7951-44AA-8A48-E816E56097E0}"/>
              </a:ext>
            </a:extLst>
          </p:cNvPr>
          <p:cNvSpPr txBox="1">
            <a:spLocks/>
          </p:cNvSpPr>
          <p:nvPr/>
        </p:nvSpPr>
        <p:spPr>
          <a:xfrm>
            <a:off x="527958" y="4202609"/>
            <a:ext cx="5182729" cy="237934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chemeClr val="accent1"/>
                </a:solidFill>
              </a:rPr>
              <a:t>Собинский район, 1 марта 2022 года: </a:t>
            </a:r>
          </a:p>
          <a:p>
            <a:pPr algn="just"/>
            <a:r>
              <a:rPr lang="en-US" dirty="0"/>
              <a:t>305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активных</a:t>
            </a:r>
            <a:r>
              <a:rPr lang="ru-RU" dirty="0"/>
              <a:t> программ (реестры бюджетных, сертифицированных и платных программ)</a:t>
            </a:r>
          </a:p>
          <a:p>
            <a:pPr algn="just"/>
            <a:r>
              <a:rPr lang="en-US" dirty="0"/>
              <a:t>5619</a:t>
            </a:r>
            <a:r>
              <a:rPr lang="ru-RU" dirty="0"/>
              <a:t> детей обучаются по программам </a:t>
            </a:r>
            <a:r>
              <a:rPr lang="ru-RU" dirty="0" err="1"/>
              <a:t>дод</a:t>
            </a:r>
            <a:endParaRPr lang="ru-RU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B050"/>
                </a:solidFill>
              </a:rPr>
              <a:t>66,7</a:t>
            </a:r>
            <a:r>
              <a:rPr lang="ru-RU" dirty="0">
                <a:solidFill>
                  <a:srgbClr val="00B050"/>
                </a:solidFill>
              </a:rPr>
              <a:t>% охват сертификатами </a:t>
            </a:r>
            <a:r>
              <a:rPr lang="ru-RU" dirty="0" err="1">
                <a:solidFill>
                  <a:srgbClr val="00B050"/>
                </a:solidFill>
              </a:rPr>
              <a:t>дод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ru-RU" dirty="0"/>
              <a:t>105 программ  - учреждения дополнительного образования (МБОУ ДО ДЮСШ г. Собинка, МБУ ДО ДПЦ, МБУ ДО ЦДО) (</a:t>
            </a:r>
            <a:r>
              <a:rPr lang="en-US" dirty="0"/>
              <a:t>1704</a:t>
            </a:r>
            <a:r>
              <a:rPr lang="ru-RU" dirty="0"/>
              <a:t> чел.)</a:t>
            </a:r>
          </a:p>
          <a:p>
            <a:pPr algn="just"/>
            <a:r>
              <a:rPr lang="ru-RU" dirty="0"/>
              <a:t>156 программа 17 школ (3323 чел.) </a:t>
            </a:r>
          </a:p>
          <a:p>
            <a:pPr algn="just"/>
            <a:r>
              <a:rPr lang="ru-RU" dirty="0"/>
              <a:t>33 программа 9 ДОУ (419 чел.)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CDF38E63-7951-44AA-8A48-E816E56097E0}"/>
              </a:ext>
            </a:extLst>
          </p:cNvPr>
          <p:cNvSpPr txBox="1">
            <a:spLocks/>
          </p:cNvSpPr>
          <p:nvPr/>
        </p:nvSpPr>
        <p:spPr>
          <a:xfrm>
            <a:off x="6054614" y="1491039"/>
            <a:ext cx="5858465" cy="23793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chemeClr val="accent1"/>
                </a:solidFill>
              </a:rPr>
              <a:t>Собинский район, 1 марта 2023 года: </a:t>
            </a:r>
          </a:p>
          <a:p>
            <a:pPr algn="just"/>
            <a:r>
              <a:rPr lang="ru-RU" dirty="0"/>
              <a:t>271 </a:t>
            </a:r>
            <a:r>
              <a:rPr lang="ru-RU" dirty="0">
                <a:solidFill>
                  <a:srgbClr val="FF0000"/>
                </a:solidFill>
              </a:rPr>
              <a:t>активных</a:t>
            </a:r>
            <a:r>
              <a:rPr lang="ru-RU" dirty="0"/>
              <a:t> программ (реестры бюджетных, сертифицированных и платных программ)</a:t>
            </a:r>
          </a:p>
          <a:p>
            <a:pPr algn="just"/>
            <a:r>
              <a:rPr lang="ru-RU" dirty="0"/>
              <a:t>4089 детей обучаются по программам </a:t>
            </a:r>
            <a:r>
              <a:rPr lang="ru-RU" dirty="0" err="1"/>
              <a:t>дод</a:t>
            </a:r>
            <a:endParaRPr lang="ru-RU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>
                <a:solidFill>
                  <a:srgbClr val="00B050"/>
                </a:solidFill>
              </a:rPr>
              <a:t>61,5 % охват сертификатами </a:t>
            </a:r>
            <a:r>
              <a:rPr lang="ru-RU" dirty="0" err="1">
                <a:solidFill>
                  <a:srgbClr val="00B050"/>
                </a:solidFill>
              </a:rPr>
              <a:t>дод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ru-RU" dirty="0"/>
              <a:t>92 программы  - учреждения дополнительного образования (МБОУ ДО ДЮСШ г. Собинка, МБУ ДО ДПЦ, МБУ ДО ЦДО) (1262 чел.)</a:t>
            </a:r>
          </a:p>
          <a:p>
            <a:pPr algn="just"/>
            <a:r>
              <a:rPr lang="ru-RU" dirty="0"/>
              <a:t>143 программы школ (2335 чел.) </a:t>
            </a:r>
          </a:p>
          <a:p>
            <a:pPr algn="just"/>
            <a:r>
              <a:rPr lang="ru-RU" dirty="0"/>
              <a:t>29 программ ДОУ (399 чел.)</a:t>
            </a:r>
          </a:p>
          <a:p>
            <a:pPr algn="just"/>
            <a:r>
              <a:rPr lang="ru-RU" dirty="0"/>
              <a:t>8 программ подведомственных орг. </a:t>
            </a:r>
            <a:r>
              <a:rPr lang="ru-RU" dirty="0" err="1"/>
              <a:t>МОиМП</a:t>
            </a:r>
            <a:r>
              <a:rPr lang="ru-RU" dirty="0"/>
              <a:t> (103 чел.)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7C616C6E-99CB-404D-8968-FB28BE068E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9980421"/>
              </p:ext>
            </p:extLst>
          </p:nvPr>
        </p:nvGraphicFramePr>
        <p:xfrm>
          <a:off x="5454846" y="3832054"/>
          <a:ext cx="3347050" cy="275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27AFC75D-1CD6-6CF9-964E-20B8595463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5939366"/>
              </p:ext>
            </p:extLst>
          </p:nvPr>
        </p:nvGraphicFramePr>
        <p:xfrm>
          <a:off x="8869697" y="3832053"/>
          <a:ext cx="3215574" cy="275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7810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331A2-3D07-4440-899E-1326AB6E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03" y="0"/>
            <a:ext cx="10515600" cy="132556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Модель доступности дополнительного образования детей с </a:t>
            </a:r>
            <a:r>
              <a:rPr lang="ru-RU" sz="2800" b="1" dirty="0">
                <a:solidFill>
                  <a:srgbClr val="FF0000"/>
                </a:solidFill>
              </a:rPr>
              <a:t>ОВЗ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9">
            <a:extLst>
              <a:ext uri="{FF2B5EF4-FFF2-40B4-BE49-F238E27FC236}">
                <a16:creationId xmlns:a16="http://schemas.microsoft.com/office/drawing/2014/main" id="{31B611A1-6409-167B-57AD-029FFC124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E0C45864-29F7-8469-78F6-914F7257BCAC}"/>
              </a:ext>
            </a:extLst>
          </p:cNvPr>
          <p:cNvSpPr txBox="1">
            <a:spLocks/>
          </p:cNvSpPr>
          <p:nvPr/>
        </p:nvSpPr>
        <p:spPr>
          <a:xfrm>
            <a:off x="299063" y="1062242"/>
            <a:ext cx="4363218" cy="2974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/>
              <a:t>2023 год</a:t>
            </a:r>
          </a:p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122 человек и 13 программ</a:t>
            </a:r>
          </a:p>
          <a:p>
            <a:pPr algn="just"/>
            <a:r>
              <a:rPr lang="ru-RU" sz="2000"/>
              <a:t>УДОД</a:t>
            </a:r>
            <a:r>
              <a:rPr lang="ru-RU" sz="2000" dirty="0"/>
              <a:t>: 8 программ, 54 зачисленных чел.</a:t>
            </a:r>
          </a:p>
          <a:p>
            <a:pPr algn="just"/>
            <a:r>
              <a:rPr lang="ru-RU" sz="2000" dirty="0"/>
              <a:t>Школы: 3 программы,  50 зачисленных чел.</a:t>
            </a:r>
          </a:p>
          <a:p>
            <a:pPr algn="just"/>
            <a:r>
              <a:rPr lang="ru-RU" sz="2000" dirty="0"/>
              <a:t>ДОУ: 2 программы, 18 чел.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b="1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DA9E14CA-E7A5-BF79-DF97-C34A223E68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8766540"/>
              </p:ext>
            </p:extLst>
          </p:nvPr>
        </p:nvGraphicFramePr>
        <p:xfrm>
          <a:off x="4718649" y="1080687"/>
          <a:ext cx="3959525" cy="300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160B8ABD-892F-5DE4-8895-E14AFAA215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487567"/>
              </p:ext>
            </p:extLst>
          </p:nvPr>
        </p:nvGraphicFramePr>
        <p:xfrm>
          <a:off x="8734542" y="1062241"/>
          <a:ext cx="3367310" cy="3052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32D13B04-4F26-1B52-167A-EBF32CE75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207561"/>
              </p:ext>
            </p:extLst>
          </p:nvPr>
        </p:nvGraphicFramePr>
        <p:xfrm>
          <a:off x="277792" y="4037162"/>
          <a:ext cx="11835286" cy="2536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5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11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331A2-3D07-4440-899E-1326AB6E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Модель доступности дополнительного образования детей, проживающих в </a:t>
            </a:r>
            <a:r>
              <a:rPr lang="ru-RU" sz="2800" b="1" dirty="0">
                <a:solidFill>
                  <a:srgbClr val="FF0000"/>
                </a:solidFill>
              </a:rPr>
              <a:t>сельской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 местности</a:t>
            </a: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7E02C217-6A82-47F6-8020-E05824FC1754}"/>
              </a:ext>
            </a:extLst>
          </p:cNvPr>
          <p:cNvSpPr txBox="1">
            <a:spLocks/>
          </p:cNvSpPr>
          <p:nvPr/>
        </p:nvSpPr>
        <p:spPr>
          <a:xfrm>
            <a:off x="527958" y="3907766"/>
            <a:ext cx="4648200" cy="2105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b="1" dirty="0"/>
              <a:t>2023 г.: </a:t>
            </a:r>
            <a:r>
              <a:rPr lang="ru-RU" sz="2000" dirty="0"/>
              <a:t>90 ДООП (</a:t>
            </a:r>
            <a:r>
              <a:rPr lang="ru-RU" sz="2000" dirty="0">
                <a:solidFill>
                  <a:srgbClr val="FF0000"/>
                </a:solidFill>
              </a:rPr>
              <a:t>33</a:t>
            </a:r>
            <a:r>
              <a:rPr lang="ru-RU" sz="2000" dirty="0"/>
              <a:t> % от общего количества </a:t>
            </a:r>
            <a:r>
              <a:rPr lang="ru-RU" sz="2000" dirty="0" err="1"/>
              <a:t>доо</a:t>
            </a:r>
            <a:r>
              <a:rPr lang="ru-RU" sz="2000" dirty="0"/>
              <a:t> программ) в сельских ОО,  1304 детей обучаются (</a:t>
            </a:r>
            <a:r>
              <a:rPr lang="ru-RU" sz="2000" dirty="0">
                <a:solidFill>
                  <a:srgbClr val="FF0000"/>
                </a:solidFill>
              </a:rPr>
              <a:t>32</a:t>
            </a:r>
            <a:r>
              <a:rPr lang="ru-RU" sz="2000" dirty="0"/>
              <a:t>% детей, получают дополнительное образование в сельских школах)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27122071"/>
              </p:ext>
            </p:extLst>
          </p:nvPr>
        </p:nvGraphicFramePr>
        <p:xfrm>
          <a:off x="5872121" y="1825625"/>
          <a:ext cx="6017224" cy="4150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>
            <a:extLst>
              <a:ext uri="{FF2B5EF4-FFF2-40B4-BE49-F238E27FC236}">
                <a16:creationId xmlns:a16="http://schemas.microsoft.com/office/drawing/2014/main" id="{7E02C217-6A82-47F6-8020-E05824FC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8" y="1713482"/>
            <a:ext cx="4648200" cy="1978624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2022 г.: </a:t>
            </a:r>
            <a:r>
              <a:rPr lang="ru-RU" sz="3200" dirty="0"/>
              <a:t>44 ДООП (</a:t>
            </a:r>
            <a:r>
              <a:rPr lang="ru-RU" sz="3200" dirty="0">
                <a:solidFill>
                  <a:srgbClr val="FF0000"/>
                </a:solidFill>
              </a:rPr>
              <a:t>20</a:t>
            </a:r>
            <a:r>
              <a:rPr lang="ru-RU" sz="3200" dirty="0"/>
              <a:t> % от общего количества </a:t>
            </a:r>
            <a:r>
              <a:rPr lang="ru-RU" sz="3200" dirty="0" err="1"/>
              <a:t>доо</a:t>
            </a:r>
            <a:r>
              <a:rPr lang="ru-RU" sz="3200" dirty="0"/>
              <a:t> программ) в сельских ОО,  670 детей обучаются (</a:t>
            </a:r>
            <a:r>
              <a:rPr lang="ru-RU" sz="3200" dirty="0">
                <a:solidFill>
                  <a:srgbClr val="FF0000"/>
                </a:solidFill>
              </a:rPr>
              <a:t>16,5</a:t>
            </a:r>
            <a:r>
              <a:rPr lang="ru-RU" sz="3200" dirty="0"/>
              <a:t>% детей, получающих дополнительное образование в </a:t>
            </a:r>
            <a:r>
              <a:rPr lang="ru-RU" sz="3200" dirty="0" err="1"/>
              <a:t>Собинском</a:t>
            </a:r>
            <a:r>
              <a:rPr lang="ru-RU" sz="3200" dirty="0"/>
              <a:t> районе)</a:t>
            </a:r>
          </a:p>
          <a:p>
            <a:pPr algn="just"/>
            <a:r>
              <a:rPr lang="ru-RU" sz="3200" dirty="0"/>
              <a:t>Программы из реестр бюджетных и платных программ, различных направленностей</a:t>
            </a:r>
          </a:p>
        </p:txBody>
      </p:sp>
    </p:spTree>
    <p:extLst>
      <p:ext uri="{BB962C8B-B14F-4D97-AF65-F5344CB8AC3E}">
        <p14:creationId xmlns:p14="http://schemas.microsoft.com/office/powerpoint/2010/main" val="53939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095" y="949121"/>
            <a:ext cx="11017371" cy="5675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Школьный музей: </a:t>
            </a:r>
            <a:r>
              <a:rPr lang="ru-RU" dirty="0"/>
              <a:t>6 ДООП, 37 чел.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Школьный театр: </a:t>
            </a:r>
            <a:r>
              <a:rPr lang="ru-RU" dirty="0"/>
              <a:t>8 ДООП, 93 чел.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B2331A2-3D07-4440-899E-1326AB6E7630}"/>
              </a:ext>
            </a:extLst>
          </p:cNvPr>
          <p:cNvSpPr txBox="1">
            <a:spLocks/>
          </p:cNvSpPr>
          <p:nvPr/>
        </p:nvSpPr>
        <p:spPr>
          <a:xfrm>
            <a:off x="979715" y="669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Зачисления на программы в рамках значимых проектов</a:t>
            </a:r>
          </a:p>
        </p:txBody>
      </p:sp>
      <p:pic>
        <p:nvPicPr>
          <p:cNvPr id="9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8" y="1506028"/>
            <a:ext cx="10703634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8" y="3507328"/>
            <a:ext cx="10703634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38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095" y="949121"/>
            <a:ext cx="11017371" cy="5675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Школьный спортивный клуб: </a:t>
            </a:r>
            <a:r>
              <a:rPr lang="ru-RU" dirty="0"/>
              <a:t>8 ДООП, 128 чел.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endParaRPr lang="ru-RU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Точка роста: </a:t>
            </a:r>
            <a:r>
              <a:rPr lang="ru-RU" dirty="0"/>
              <a:t>51 ДООП, 128 чел.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Мобильный </a:t>
            </a:r>
            <a:r>
              <a:rPr lang="ru-RU" dirty="0" err="1">
                <a:solidFill>
                  <a:srgbClr val="FF0000"/>
                </a:solidFill>
              </a:rPr>
              <a:t>кванториум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dirty="0"/>
              <a:t>3 ДООП, 36 чел. </a:t>
            </a:r>
            <a:r>
              <a:rPr lang="ru-RU" b="1" u="sng" dirty="0"/>
              <a:t>(это не программы ОО, а программы ВИРО)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B2331A2-3D07-4440-899E-1326AB6E7630}"/>
              </a:ext>
            </a:extLst>
          </p:cNvPr>
          <p:cNvSpPr txBox="1">
            <a:spLocks/>
          </p:cNvSpPr>
          <p:nvPr/>
        </p:nvSpPr>
        <p:spPr>
          <a:xfrm>
            <a:off x="979715" y="669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Зачисления на программы в рамках значимых проектов</a:t>
            </a:r>
          </a:p>
        </p:txBody>
      </p:sp>
      <p:pic>
        <p:nvPicPr>
          <p:cNvPr id="9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8" y="1584324"/>
            <a:ext cx="10436216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8" y="5184446"/>
            <a:ext cx="10436216" cy="110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19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3CE51-B0EF-4096-838E-B28A20AC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6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Модель </a:t>
            </a:r>
            <a:r>
              <a:rPr lang="ru-RU" sz="2800" b="1" dirty="0">
                <a:solidFill>
                  <a:srgbClr val="FF0000"/>
                </a:solidFill>
              </a:rPr>
              <a:t>дистанционного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 обучения по дополнительным общеобразовательным программам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F766CE-64E5-4A31-8BDA-D9014B4C2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Технология – дистанционная: 20 программ, 248 обучающихся.</a:t>
            </a:r>
            <a:r>
              <a:rPr lang="ru-RU" b="1" dirty="0"/>
              <a:t> </a:t>
            </a:r>
          </a:p>
          <a:p>
            <a:pPr algn="just"/>
            <a:r>
              <a:rPr lang="ru-RU" sz="2000" dirty="0"/>
              <a:t>В содержании программы – форма обучения – очная, дистанционная. Контент не расписан.</a:t>
            </a: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</a:endParaRPr>
          </a:p>
          <a:p>
            <a:pPr algn="just"/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30" y="3433313"/>
            <a:ext cx="9291666" cy="76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CF60764F-575E-D51C-62D5-DB019F4D11C0}"/>
              </a:ext>
            </a:extLst>
          </p:cNvPr>
          <p:cNvSpPr/>
          <p:nvPr/>
        </p:nvSpPr>
        <p:spPr>
          <a:xfrm>
            <a:off x="6825437" y="3162280"/>
            <a:ext cx="2471352" cy="1309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29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F45B2-097C-4B0E-8BC7-EB8F3DF0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Сертифицированные программы и конкурентная среда в сфере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</a:rPr>
              <a:t>дод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66845A-09A4-4ECA-BA54-7FBC1150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04257"/>
            <a:ext cx="10976506" cy="877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18 ДООП, 279 обучающихся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4BFBC57-6FA1-1D81-E22F-E3689552E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324764"/>
              </p:ext>
            </p:extLst>
          </p:nvPr>
        </p:nvGraphicFramePr>
        <p:xfrm>
          <a:off x="410372" y="1901487"/>
          <a:ext cx="5291689" cy="302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F9F4004-47AA-B7B2-D281-B72DC16F4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8825853"/>
              </p:ext>
            </p:extLst>
          </p:nvPr>
        </p:nvGraphicFramePr>
        <p:xfrm>
          <a:off x="6109557" y="1915864"/>
          <a:ext cx="5291689" cy="302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F2D4C79-381A-AD5D-140F-F05BAA434E2F}"/>
              </a:ext>
            </a:extLst>
          </p:cNvPr>
          <p:cNvSpPr txBox="1"/>
          <p:nvPr/>
        </p:nvSpPr>
        <p:spPr>
          <a:xfrm>
            <a:off x="603606" y="5130079"/>
            <a:ext cx="107501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800" dirty="0"/>
              <a:t>! Не представлены естественнонаучная и физкультурно-спортивная  направленности</a:t>
            </a:r>
          </a:p>
        </p:txBody>
      </p:sp>
      <p:pic>
        <p:nvPicPr>
          <p:cNvPr id="10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52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A48D3-8CA0-4DE0-9B2D-701F82AB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119" y="365125"/>
            <a:ext cx="10587681" cy="106002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Востребованные программы по направленностям: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A27B80-5043-4A3B-92D2-5EF5C699B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F:\изображения\логобе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4293"/>
            <a:ext cx="903514" cy="8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608169"/>
              </p:ext>
            </p:extLst>
          </p:nvPr>
        </p:nvGraphicFramePr>
        <p:xfrm>
          <a:off x="693963" y="1363437"/>
          <a:ext cx="108585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3149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Социально-гуманитарная направленность: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Всего </a:t>
                      </a:r>
                      <a:r>
                        <a:rPr lang="ru-RU" dirty="0" err="1"/>
                        <a:t>дооп</a:t>
                      </a:r>
                      <a:r>
                        <a:rPr lang="ru-RU" dirty="0"/>
                        <a:t>: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49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Обучающихся: 808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Поставщики: УДОД – 11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- 165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ОО - 33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– 588 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ДОУ – 5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– 55 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Художественная направленность:</a:t>
                      </a:r>
                    </a:p>
                    <a:p>
                      <a:endParaRPr lang="ru-RU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Всего </a:t>
                      </a:r>
                      <a:r>
                        <a:rPr lang="ru-RU" dirty="0" err="1"/>
                        <a:t>дооп</a:t>
                      </a:r>
                      <a:r>
                        <a:rPr lang="ru-RU" dirty="0"/>
                        <a:t>: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86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Обучающихся: 1175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Поставщики: УДОД – 48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– 629 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ОО – 24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 - 352 чел.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ДОУ – 9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– 135 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err="1"/>
                        <a:t>МОиМП</a:t>
                      </a:r>
                      <a:r>
                        <a:rPr lang="ru-RU" dirty="0"/>
                        <a:t> – 5 </a:t>
                      </a:r>
                      <a:r>
                        <a:rPr lang="ru-RU" dirty="0" err="1"/>
                        <a:t>дооп</a:t>
                      </a:r>
                      <a:r>
                        <a:rPr lang="ru-RU" dirty="0"/>
                        <a:t> – 58 чел.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Физкультурно-спортивная направленность:</a:t>
                      </a:r>
                    </a:p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Всего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: 49</a:t>
                      </a:r>
                    </a:p>
                    <a:p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Обучающихся: 756</a:t>
                      </a:r>
                    </a:p>
                    <a:p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Поставщики: УДОД – 14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 - 205 чел.</a:t>
                      </a:r>
                    </a:p>
                    <a:p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ОО – 23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- 402 чел.</a:t>
                      </a:r>
                    </a:p>
                    <a:p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ДОУ – 10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 - 127 чел.</a:t>
                      </a:r>
                    </a:p>
                    <a:p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МОиМП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– 2 </a:t>
                      </a:r>
                      <a:r>
                        <a:rPr lang="ru-RU" baseline="0" dirty="0" err="1">
                          <a:solidFill>
                            <a:schemeClr val="bg1"/>
                          </a:solidFill>
                        </a:rPr>
                        <a:t>дооп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– 22 чел.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671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Естественнонаучная направленность: 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Обучающихся: 408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Поставщики: УДОД – 6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- 68 чел.;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ОО – 21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– 303 чел.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ДОУ – 2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– 37 чел.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Техническая направленность: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Обучающихся: 790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Поставщики: УДОД</a:t>
                      </a:r>
                      <a:r>
                        <a:rPr lang="ru-RU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– 8 </a:t>
                      </a:r>
                      <a:r>
                        <a:rPr lang="ru-RU" sz="18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- 121 чел.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ОО – 35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- 612чел.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ДОУ – 2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- 35 чел.</a:t>
                      </a:r>
                    </a:p>
                    <a:p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МОиМП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-  1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– 22 чел.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Туристско-краеведческая направленность: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Обучающихся: 152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Поставщики: УДОД -  4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- 74 чел.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ОО – 6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- 68 чел.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ДОУ – 1 </a:t>
                      </a: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дооп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- 10 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2" descr="C:\Users\Екатерина\Desktop\гербы\собин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102" y="84293"/>
            <a:ext cx="565637" cy="7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:\Pictures\Pictures\pictures\7f72d5f6e7e4.png">
            <a:extLst>
              <a:ext uri="{FF2B5EF4-FFF2-40B4-BE49-F238E27FC236}">
                <a16:creationId xmlns:a16="http://schemas.microsoft.com/office/drawing/2014/main" id="{597B7854-C4C5-474F-8D5F-A2E8032CB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015" y="1728929"/>
            <a:ext cx="453730" cy="67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154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913</Words>
  <Application>Microsoft Office PowerPoint</Application>
  <PresentationFormat>Широкоэкранный</PresentationFormat>
  <Paragraphs>123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Совещание по итогам регионального мониторинга программ дополнительного образования детей Собинского района  3 апреля 2023 года</vt:lpstr>
      <vt:lpstr>Полный спектр активных программ на портале-навигаторе https://33.pfdo.ru</vt:lpstr>
      <vt:lpstr>Модель доступности дополнительного образования детей с ОВЗ</vt:lpstr>
      <vt:lpstr> Модель доступности дополнительного образования детей, проживающих в сельской местности</vt:lpstr>
      <vt:lpstr>Презентация PowerPoint</vt:lpstr>
      <vt:lpstr>Презентация PowerPoint</vt:lpstr>
      <vt:lpstr>Модель дистанционного обучения по дополнительным общеобразовательным программам</vt:lpstr>
      <vt:lpstr>Сертифицированные программы и конкурентная среда в сфере дод</vt:lpstr>
      <vt:lpstr>Востребованные программы по направленностям:</vt:lpstr>
      <vt:lpstr>Зачисления по направленностям:</vt:lpstr>
      <vt:lpstr>Невостребованные программы 41 (!) программа – статус «активный», 0 зачислений</vt:lpstr>
      <vt:lpstr>Проблемные зоны: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Золотова</dc:creator>
  <cp:lastModifiedBy>Екатерина Золотова</cp:lastModifiedBy>
  <cp:revision>85</cp:revision>
  <dcterms:created xsi:type="dcterms:W3CDTF">2021-03-01T07:13:44Z</dcterms:created>
  <dcterms:modified xsi:type="dcterms:W3CDTF">2023-04-03T11:19:45Z</dcterms:modified>
</cp:coreProperties>
</file>