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2" r:id="rId3"/>
    <p:sldId id="264" r:id="rId4"/>
    <p:sldId id="265" r:id="rId5"/>
    <p:sldId id="267" r:id="rId6"/>
    <p:sldId id="268" r:id="rId7"/>
    <p:sldId id="269" r:id="rId8"/>
    <p:sldId id="270" r:id="rId9"/>
    <p:sldId id="271" r:id="rId10"/>
    <p:sldId id="272" r:id="rId11"/>
    <p:sldId id="273" r:id="rId12"/>
    <p:sldId id="274" r:id="rId13"/>
    <p:sldId id="275" r:id="rId14"/>
    <p:sldId id="276" r:id="rId15"/>
    <p:sldId id="277" r:id="rId16"/>
  </p:sldIdLst>
  <p:sldSz cx="9144000" cy="6858000" type="screen4x3"/>
  <p:notesSz cx="6858000" cy="9144000"/>
  <p:custDataLst>
    <p:tags r:id="rId19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4374A"/>
    <a:srgbClr val="3399FF"/>
    <a:srgbClr val="666699"/>
    <a:srgbClr val="E59074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 autoAdjust="0"/>
    <p:restoredTop sz="84583" autoAdjust="0"/>
  </p:normalViewPr>
  <p:slideViewPr>
    <p:cSldViewPr>
      <p:cViewPr>
        <p:scale>
          <a:sx n="50" d="100"/>
          <a:sy n="50" d="100"/>
        </p:scale>
        <p:origin x="-3378" y="-11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68" d="100"/>
          <a:sy n="68" d="100"/>
        </p:scale>
        <p:origin x="-3492" y="-102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6663A1-BE93-4F19-BCAE-33E954C20B2B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0DF26E-F902-4582-B614-0C9EE35F21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3283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0C0431-2448-4DC3-AF70-2785FBE2C44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341FE-AE5C-47F1-8FD8-47C4A673A8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11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presentation-creation.ru/powerpoint-templates.html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 smtClean="0"/>
              <a:t>Оригинальные шаблоны для презентаций: </a:t>
            </a:r>
            <a:r>
              <a:rPr lang="ru-RU" sz="1200" dirty="0" smtClean="0">
                <a:hlinkClick r:id="rId3"/>
              </a:rPr>
              <a:t>https://presentation-creation.ru/powerpoint-templates.html</a:t>
            </a:r>
            <a:r>
              <a:rPr lang="en-US" sz="1200" dirty="0" smtClean="0"/>
              <a:t> </a:t>
            </a:r>
            <a:endParaRPr lang="ru-RU" sz="1200" dirty="0" smtClean="0"/>
          </a:p>
          <a:p>
            <a:r>
              <a:rPr lang="ru-RU" sz="1200" smtClean="0"/>
              <a:t>Бесплатно и без регистрации.</a:t>
            </a:r>
          </a:p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1614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466156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25480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4341FE-AE5C-47F1-8FD8-47C4A673A80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31418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47664" y="2852936"/>
            <a:ext cx="6282952" cy="1368152"/>
          </a:xfrm>
        </p:spPr>
        <p:txBody>
          <a:bodyPr/>
          <a:lstStyle>
            <a:lvl1pPr>
              <a:defRPr b="1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ru-RU" dirty="0" smtClean="0"/>
              <a:t>Образец</a:t>
            </a:r>
            <a:r>
              <a:rPr lang="en-US" dirty="0" smtClean="0"/>
              <a:t> </a:t>
            </a:r>
            <a:r>
              <a:rPr lang="ru-RU" dirty="0" smtClean="0"/>
              <a:t>заголовка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15642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78804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83695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2" name="Номер слайда 5"/>
          <p:cNvSpPr txBox="1">
            <a:spLocks/>
          </p:cNvSpPr>
          <p:nvPr userDrawn="1"/>
        </p:nvSpPr>
        <p:spPr>
          <a:xfrm>
            <a:off x="6705600" y="65087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rgbClr val="3399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0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11" name="Текст 2"/>
          <p:cNvSpPr>
            <a:spLocks noGrp="1"/>
          </p:cNvSpPr>
          <p:nvPr>
            <p:ph idx="1"/>
          </p:nvPr>
        </p:nvSpPr>
        <p:spPr>
          <a:xfrm>
            <a:off x="2699792" y="1988840"/>
            <a:ext cx="61926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543014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1799" y="4406900"/>
            <a:ext cx="5722913" cy="1362075"/>
          </a:xfrm>
        </p:spPr>
        <p:txBody>
          <a:bodyPr anchor="t"/>
          <a:lstStyle>
            <a:lvl1pPr algn="l">
              <a:defRPr sz="4000" b="1" cap="all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771799" y="2906713"/>
            <a:ext cx="5722913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266547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79512" y="2060848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4008" y="2071389"/>
            <a:ext cx="4320480" cy="4093915"/>
          </a:xfrm>
        </p:spPr>
        <p:txBody>
          <a:bodyPr/>
          <a:lstStyle>
            <a:lvl1pPr>
              <a:defRPr sz="2800"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 sz="2400"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 sz="2000"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 sz="1800"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 sz="1800">
                <a:solidFill>
                  <a:schemeClr val="bg1">
                    <a:lumMod val="95000"/>
                  </a:schemeClr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913399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1520" y="1916832"/>
            <a:ext cx="4176464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51520" y="2556594"/>
            <a:ext cx="4176464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716016" y="1934294"/>
            <a:ext cx="4248472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dirty="0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6016" y="2574056"/>
            <a:ext cx="4248472" cy="3951288"/>
          </a:xfrm>
        </p:spPr>
        <p:txBody>
          <a:bodyPr/>
          <a:lstStyle>
            <a:lvl1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18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16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1375310" y="6410896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154184" y="6356350"/>
            <a:ext cx="1649592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7471310" y="6356350"/>
            <a:ext cx="1215489" cy="365125"/>
          </a:xfrm>
        </p:spPr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9933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724577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15951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3622"/>
            <a:ext cx="3008313" cy="92147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63888" y="1916832"/>
            <a:ext cx="5111750" cy="4353347"/>
          </a:xfrm>
        </p:spPr>
        <p:txBody>
          <a:bodyPr/>
          <a:lstStyle>
            <a:lvl1pPr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>
              <a:defRPr sz="2800">
                <a:solidFill>
                  <a:schemeClr val="accent6">
                    <a:lumMod val="60000"/>
                    <a:lumOff val="40000"/>
                  </a:schemeClr>
                </a:solidFill>
              </a:defRPr>
            </a:lvl2pPr>
            <a:lvl3pPr>
              <a:defRPr sz="2400">
                <a:solidFill>
                  <a:schemeClr val="accent6">
                    <a:lumMod val="60000"/>
                    <a:lumOff val="40000"/>
                  </a:schemeClr>
                </a:solidFill>
              </a:defRPr>
            </a:lvl3pPr>
            <a:lvl4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4pPr>
            <a:lvl5pPr>
              <a:defRPr sz="2000">
                <a:solidFill>
                  <a:schemeClr val="accent6">
                    <a:lumMod val="60000"/>
                    <a:lumOff val="40000"/>
                  </a:schemeClr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896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6">
                    <a:lumMod val="60000"/>
                    <a:lumOff val="40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7586054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presentation-creation.ru/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13366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699792" y="1988840"/>
            <a:ext cx="6192688" cy="41764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A5E48A96-E1BB-4C8F-80B2-32A47A48A9D5}" type="datetimeFigureOut">
              <a:rPr lang="ru-RU" smtClean="0"/>
              <a:pPr/>
              <a:t>15.11.2021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544A1F6A-164B-43BA-A19E-4AE6BB502A21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Рисунок 6">
            <a:hlinkClick r:id="rId14"/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1620688" y="45855"/>
            <a:ext cx="757762" cy="757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710272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accent1">
              <a:lumMod val="75000"/>
            </a:schemeClr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71604" y="1571612"/>
            <a:ext cx="6282952" cy="1440160"/>
          </a:xfrm>
        </p:spPr>
        <p:txBody>
          <a:bodyPr>
            <a:no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4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sz="4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4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Эмоциональный интеллект</a:t>
            </a:r>
            <a:br>
              <a:rPr lang="ru-RU" sz="48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4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sz="48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подготовила 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en-US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педагог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дополнительного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образования</a:t>
            </a:r>
            <a:r>
              <a:rPr lang="en-US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ru-RU" sz="2000" b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sz="2000" b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2000" b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МБУ ДО ЦДО 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/>
            </a:r>
            <a:b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</a:br>
            <a:r>
              <a:rPr lang="ru-RU" sz="2000" b="0" dirty="0" err="1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Степанова.М.Л</a:t>
            </a:r>
            <a:r>
              <a:rPr lang="ru-RU" sz="2000" b="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.</a:t>
            </a:r>
            <a:endParaRPr lang="ru-RU" sz="4800" b="1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57870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86286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ru-RU" sz="3600" b="1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Эмпатия </a:t>
            </a:r>
            <a:endParaRPr lang="ru-RU" sz="3600" b="1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908720"/>
            <a:ext cx="6192688" cy="52565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Comic Sans MS" panose="030F0702030302020204" pitchFamily="66" charset="0"/>
              </a:rPr>
              <a:t>Это </a:t>
            </a:r>
            <a:r>
              <a:rPr lang="ru-RU" sz="2400" dirty="0">
                <a:latin typeface="Comic Sans MS" panose="030F0702030302020204" pitchFamily="66" charset="0"/>
              </a:rPr>
              <a:t>понимание эмоций и чувств других людей и уважение к </a:t>
            </a:r>
            <a:r>
              <a:rPr lang="ru-RU" sz="2400" dirty="0" smtClean="0">
                <a:latin typeface="Comic Sans MS" panose="030F0702030302020204" pitchFamily="66" charset="0"/>
              </a:rPr>
              <a:t>ним.</a:t>
            </a:r>
          </a:p>
          <a:p>
            <a:pPr marL="0" indent="0">
              <a:buNone/>
            </a:pPr>
            <a:r>
              <a:rPr lang="ru-RU" sz="2400" dirty="0" smtClean="0">
                <a:latin typeface="Comic Sans MS" panose="030F0702030302020204" pitchFamily="66" charset="0"/>
              </a:rPr>
              <a:t>    Понимая </a:t>
            </a:r>
            <a:r>
              <a:rPr lang="ru-RU" sz="2400" dirty="0">
                <a:latin typeface="Comic Sans MS" panose="030F0702030302020204" pitchFamily="66" charset="0"/>
              </a:rPr>
              <a:t>эмоции другого человека, мы можем оказать эмоциональную поддержку, найти подход. Важно не путать это с манипулированием</a:t>
            </a:r>
            <a:r>
              <a:rPr lang="ru-RU" sz="2400" dirty="0" smtClean="0">
                <a:latin typeface="Comic Sans MS" panose="030F0702030302020204" pitchFamily="66" charset="0"/>
              </a:rPr>
              <a:t>. </a:t>
            </a:r>
            <a:r>
              <a:rPr lang="ru-RU" sz="2400" dirty="0">
                <a:latin typeface="Comic Sans MS" panose="030F0702030302020204" pitchFamily="66" charset="0"/>
              </a:rPr>
              <a:t>В основе </a:t>
            </a:r>
            <a:r>
              <a:rPr lang="ru-RU" sz="2400" dirty="0" err="1">
                <a:latin typeface="Comic Sans MS" panose="030F0702030302020204" pitchFamily="66" charset="0"/>
              </a:rPr>
              <a:t>эмпатии</a:t>
            </a:r>
            <a:r>
              <a:rPr lang="ru-RU" sz="2400" dirty="0">
                <a:latin typeface="Comic Sans MS" panose="030F0702030302020204" pitchFamily="66" charset="0"/>
              </a:rPr>
              <a:t> и манипулирования лежат </a:t>
            </a:r>
            <a:r>
              <a:rPr lang="ru-RU" sz="2400" dirty="0" smtClean="0">
                <a:latin typeface="Comic Sans MS" panose="030F0702030302020204" pitchFamily="66" charset="0"/>
              </a:rPr>
              <a:t>абсолютно </a:t>
            </a:r>
            <a:r>
              <a:rPr lang="ru-RU" sz="2400" dirty="0">
                <a:latin typeface="Comic Sans MS" panose="030F0702030302020204" pitchFamily="66" charset="0"/>
              </a:rPr>
              <a:t>разные цели.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7587" y="4286256"/>
            <a:ext cx="4071999" cy="196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848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Как </a:t>
            </a:r>
            <a:r>
              <a:rPr lang="ru-RU" sz="36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понять, </a:t>
            </a:r>
            <a:r>
              <a:rPr lang="ru-RU" sz="36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низкий ли у меня эмоциональный интеллект: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382553"/>
            <a:ext cx="6192688" cy="5286807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кажется, что все время ребенок не слушается (для родителей); 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сложно доказать свою точку зрения в споре, даже при наличии аргументов вы нервничаете и раздражаетесь; 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часто сложно выразить свои эмоции или понять, что чувствует собеседник; 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приходилось много раз отслеживать в себе, что делал что-то необдуманно и </a:t>
            </a:r>
            <a:r>
              <a:rPr lang="ru-RU" sz="38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когда, </a:t>
            </a: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успокаивался жалел о содеянном; 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кажется, что весь мир настроен против вас; </a:t>
            </a:r>
          </a:p>
          <a:p>
            <a:pPr marL="0" indent="0">
              <a:buNone/>
            </a:pPr>
            <a:r>
              <a:rPr lang="ru-RU" sz="3800" dirty="0">
                <a:solidFill>
                  <a:schemeClr val="tx1"/>
                </a:solidFill>
                <a:latin typeface="Comic Sans MS" panose="030F0702030302020204" pitchFamily="66" charset="0"/>
              </a:rPr>
              <a:t>- часто приходится расстраиваться, а потом вы долго не можете восстановиться.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1345320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718849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Подведем итоги…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83768" y="764704"/>
            <a:ext cx="6660232" cy="5904656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Эмоциональный интеллект можно и нужно развивать,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причем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в любой период жизни. </a:t>
            </a:r>
          </a:p>
          <a:p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Развитие эмоционального интеллекта помогает безопасно проходить неприятные эмоции и переключаться на более приятные, находить радость даже в мелочах. </a:t>
            </a:r>
          </a:p>
          <a:p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Это вовсе не означает, что человек с высоким EQ никогда не грустит, не злится, не расстраивается. Он просто может адекватно выйти из этого состояния, не сделав «плохо» ни себе, ни тем, кто вокруг. В идеале, родители должны этому учить детей с самого маленького возраста. </a:t>
            </a:r>
          </a:p>
        </p:txBody>
      </p:sp>
    </p:spTree>
    <p:extLst>
      <p:ext uri="{BB962C8B-B14F-4D97-AF65-F5344CB8AC3E}">
        <p14:creationId xmlns:p14="http://schemas.microsoft.com/office/powerpoint/2010/main" xmlns="" val="2450701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480720" cy="862865"/>
          </a:xfrm>
        </p:spPr>
        <p:txBody>
          <a:bodyPr>
            <a:normAutofit/>
          </a:bodyPr>
          <a:lstStyle/>
          <a:p>
            <a:r>
              <a:rPr lang="ru-RU" sz="3200" dirty="0" smtClean="0">
                <a:effectLst/>
                <a:latin typeface="Comic Sans MS" panose="030F0702030302020204" pitchFamily="66" charset="0"/>
              </a:rPr>
              <a:t>Практикум по эмоциям</a:t>
            </a:r>
            <a:endParaRPr lang="ru-RU" sz="3200" dirty="0">
              <a:effectLst/>
              <a:latin typeface="Comic Sans MS" panose="030F0702030302020204" pitchFamily="66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5816" y="710628"/>
            <a:ext cx="4824536" cy="3274465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200" y="3603223"/>
            <a:ext cx="3068960" cy="3068960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6048" y="4056590"/>
            <a:ext cx="3876952" cy="258589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639175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564742" y="505412"/>
            <a:ext cx="4031902" cy="268847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332656"/>
            <a:ext cx="3871491" cy="303398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281" y="3501008"/>
            <a:ext cx="6372200" cy="31861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445899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802" y="1071546"/>
            <a:ext cx="5220072" cy="391505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5802859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Немного об эмоциональном интеллекте</a:t>
            </a:r>
            <a:r>
              <a:rPr lang="ru-RU" sz="3600" dirty="0" smtClean="0">
                <a:latin typeface="Comic Sans MS" panose="030F0702030302020204" pitchFamily="66" charset="0"/>
              </a:rPr>
              <a:t>…..</a:t>
            </a:r>
            <a:endParaRPr lang="ru-RU" sz="3600" dirty="0">
              <a:latin typeface="Comic Sans MS" panose="030F0702030302020204" pitchFamily="66" charset="0"/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483768" y="1382553"/>
            <a:ext cx="6660232" cy="5214799"/>
          </a:xfrm>
        </p:spPr>
        <p:txBody>
          <a:bodyPr>
            <a:noAutofit/>
          </a:bodyPr>
          <a:lstStyle/>
          <a:p>
            <a:endParaRPr lang="ru-RU" sz="20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Сегодня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модная тема эмоционального интеллекта неспроста таковой </a:t>
            </a:r>
            <a:r>
              <a:rPr lang="ru-RU" sz="20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является: общество </a:t>
            </a:r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осознает всю важность проявления, осознания и управления эмоциями. </a:t>
            </a:r>
          </a:p>
          <a:p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Про эмоциональный интеллект заговорили в начале 20 века, когда определили, что классические тесты на IQ не могут объяснить успешность человека в жизни – как в профессии, так и в отношениях с людьми. </a:t>
            </a:r>
          </a:p>
          <a:p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Высокий интеллект не гарантировал успех и счастье. </a:t>
            </a:r>
          </a:p>
          <a:p>
            <a:r>
              <a:rPr lang="ru-RU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Тогда возникла концепция эмоционального интеллекта как способности человека разумно действовать в отношениях с людьми и с собой. </a:t>
            </a:r>
          </a:p>
          <a:p>
            <a:endParaRPr lang="ru-RU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27822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404664"/>
            <a:ext cx="6192688" cy="5760640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Расцвет теории эмоционального интеллекта пришёлся на 1980-е и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1990-е годы. 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В 1983 </a:t>
            </a:r>
            <a:r>
              <a:rPr lang="ru-RU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Говард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Гарднер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(</a:t>
            </a:r>
            <a:r>
              <a:rPr lang="ru-RU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Howard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 </a:t>
            </a:r>
            <a:r>
              <a:rPr lang="ru-RU" sz="24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Gardner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) опубликовал свою известную модель интеллекта, в которой разделил интеллект на внутриличностный и межличностный.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95936" y="3221522"/>
            <a:ext cx="2898675" cy="360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666753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771800" y="548680"/>
            <a:ext cx="6192688" cy="3456384"/>
          </a:xfrm>
        </p:spPr>
        <p:txBody>
          <a:bodyPr>
            <a:normAutofit fontScale="70000" lnSpcReduction="20000"/>
          </a:bodyPr>
          <a:lstStyle/>
          <a:p>
            <a:r>
              <a:rPr lang="ru-RU" b="1" dirty="0">
                <a:solidFill>
                  <a:schemeClr val="tx1"/>
                </a:solidFill>
                <a:latin typeface="Comic Sans MS" panose="030F0702030302020204" pitchFamily="66" charset="0"/>
              </a:rPr>
              <a:t>Эмоциональный интеллект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– это умение, способность распознавать свои и чужие эмоции,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понимать,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как они влияют на поведение и мышление,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умение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управлять ими. Благодаря эмоциональному интеллекту мы понимаем, почему в конкретной ситуации почувствовали, например, раздражение и повели себя неким образом; а вчера не сдержались и купили определенную вещь.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0156" y="3789040"/>
            <a:ext cx="4355976" cy="2779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8423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Модель способностей ЭИ</a:t>
            </a:r>
            <a:endParaRPr lang="ru-RU" sz="36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052736"/>
            <a:ext cx="6264696" cy="5805264"/>
          </a:xfrm>
        </p:spPr>
        <p:txBody>
          <a:bodyPr>
            <a:normAutofit fontScale="70000" lnSpcReduction="20000"/>
          </a:bodyPr>
          <a:lstStyle/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ВОСПРИЯТИЕ ЭМОЦИЙ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(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распознавание, идентификация)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Эмоции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содержат информацию о нас самих, других людях и мире вокруг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нас;</a:t>
            </a:r>
            <a:endParaRPr lang="ru-RU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эмоции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–это данные для стимулирования умственной деятельности</a:t>
            </a:r>
          </a:p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 ИСПОЛЬЗОВАНИЕ ЭМОЦИЙ </a:t>
            </a:r>
            <a:endParaRPr lang="ru-RU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Наши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эмоции влияют как на то, о чем мы думаем, так и на то, как мы думаем</a:t>
            </a:r>
          </a:p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ПОНИМАНИЕ И АНАЛИЗ ЭМОЦИЙ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  Понимание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причин эмоций, предугадывание изменения эмоций, описание эмоций словами при общении</a:t>
            </a:r>
          </a:p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УПРАВЛЕНИЕ ЭМОЦИЯМИ</a:t>
            </a:r>
          </a:p>
          <a:p>
            <a:pPr marL="0" indent="0">
              <a:buNone/>
            </a:pP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    Усиление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, уменьшение, вызывание (создание)или предотвращение эмоций для достижения позитивных результатов</a:t>
            </a:r>
          </a:p>
        </p:txBody>
      </p:sp>
    </p:spTree>
    <p:extLst>
      <p:ext uri="{BB962C8B-B14F-4D97-AF65-F5344CB8AC3E}">
        <p14:creationId xmlns:p14="http://schemas.microsoft.com/office/powerpoint/2010/main" xmlns="" val="19696032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13680" y="404664"/>
            <a:ext cx="6480720" cy="576064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1.Управление </a:t>
            </a:r>
            <a:r>
              <a:rPr lang="ru-RU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эмоциями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980728"/>
            <a:ext cx="6192688" cy="5184576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Человек с высоким эмоциональным интеллектом – это не сдержанная хладнокровная личность, которая все время контролирует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себя, а это 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личность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которая понимает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, когда проявление эмоций уместно и в каком виде. </a:t>
            </a:r>
            <a:endParaRPr lang="ru-RU" sz="2400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sz="24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3717032"/>
            <a:ext cx="3960440" cy="2861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122721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548680"/>
            <a:ext cx="6192688" cy="5616624"/>
          </a:xfrm>
        </p:spPr>
        <p:txBody>
          <a:bodyPr>
            <a:normAutofit fontScale="85000" lnSpcReduction="20000"/>
          </a:bodyPr>
          <a:lstStyle/>
          <a:p>
            <a:r>
              <a:rPr lang="ru-RU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Сдерживание эмоций – это не выход, потому что: </a:t>
            </a:r>
          </a:p>
          <a:p>
            <a:endParaRPr lang="ru-RU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ru-RU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- долго держать себя под контролем не получится: чем дольше сдерживаешь эмоции, тем сильнее и </a:t>
            </a:r>
            <a:r>
              <a:rPr lang="ru-RU" sz="3100" dirty="0" err="1">
                <a:solidFill>
                  <a:schemeClr val="tx1"/>
                </a:solidFill>
                <a:latin typeface="Comic Sans MS" panose="030F0702030302020204" pitchFamily="66" charset="0"/>
              </a:rPr>
              <a:t>неконтролируемее</a:t>
            </a:r>
            <a:r>
              <a:rPr lang="ru-RU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 может быть выплеск; </a:t>
            </a:r>
          </a:p>
          <a:p>
            <a:endParaRPr lang="ru-RU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>
              <a:buNone/>
            </a:pPr>
            <a:r>
              <a:rPr lang="ru-RU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- даже если не проявлять эмоции, они все равно будут влиять на ваши мысли (Закон сохранения энергии – энергия не возникает из </a:t>
            </a:r>
            <a:r>
              <a:rPr lang="ru-RU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ничего и </a:t>
            </a:r>
            <a:r>
              <a:rPr lang="ru-RU" sz="3100" dirty="0">
                <a:solidFill>
                  <a:schemeClr val="tx1"/>
                </a:solidFill>
                <a:latin typeface="Comic Sans MS" panose="030F0702030302020204" pitchFamily="66" charset="0"/>
              </a:rPr>
              <a:t>не исчезает в никуда, а может только поменять </a:t>
            </a:r>
            <a:r>
              <a:rPr lang="ru-RU" sz="31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форму) .</a:t>
            </a:r>
            <a:endParaRPr lang="ru-RU" sz="31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451638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5855"/>
            <a:ext cx="6660232" cy="133669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effectLst/>
              </a:rPr>
              <a:t>2.У</a:t>
            </a:r>
            <a:r>
              <a:rPr lang="ru-RU" sz="2800" b="1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мение </a:t>
            </a:r>
            <a:r>
              <a:rPr lang="ru-RU" sz="2800" b="1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устанавливать причинно-следственные связи между обстоятельствами и эмоциями.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628800"/>
            <a:ext cx="6192688" cy="4536504"/>
          </a:xfrm>
        </p:spPr>
        <p:txBody>
          <a:bodyPr>
            <a:normAutofit fontScale="85000" lnSpcReduction="10000"/>
          </a:bodyPr>
          <a:lstStyle/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То </a:t>
            </a:r>
            <a:r>
              <a:rPr lang="ru-RU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есть </a:t>
            </a:r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понимание того, почему у меня возникают именно эти эмоции и именно в этой ситуации. </a:t>
            </a:r>
            <a:endParaRPr lang="ru-RU" dirty="0" smtClean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ru-RU" dirty="0">
                <a:solidFill>
                  <a:schemeClr val="tx1"/>
                </a:solidFill>
                <a:latin typeface="Comic Sans MS" panose="030F0702030302020204" pitchFamily="66" charset="0"/>
              </a:rPr>
              <a:t>Это помогает либо избавиться от причины (а не эмоции, которая есть следствием), либо реально подготовиться и настроиться, что во многом уменьшит силу эмоциональной реакции, которая возникла. </a:t>
            </a:r>
          </a:p>
        </p:txBody>
      </p:sp>
    </p:spTree>
    <p:extLst>
      <p:ext uri="{BB962C8B-B14F-4D97-AF65-F5344CB8AC3E}">
        <p14:creationId xmlns:p14="http://schemas.microsoft.com/office/powerpoint/2010/main" xmlns="" val="18519209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ru-RU" sz="3200" dirty="0" smtClean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Ответственность </a:t>
            </a:r>
            <a:r>
              <a:rPr lang="ru-RU" sz="32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за свои эмоции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99792" y="1382553"/>
            <a:ext cx="6192688" cy="479799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Только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мы сами решаем, какие эмоции чувствовать в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определённый 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момент, реагировать ли на обидные слова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,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злится ли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на кого-то.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Хотите обижаться – обижайтесь, злиться – злитесь. Никто не может вызвать у нас какие-либо эмоции, если мы сами </a:t>
            </a:r>
            <a:r>
              <a:rPr lang="ru-RU" sz="2400" dirty="0" smtClean="0">
                <a:solidFill>
                  <a:schemeClr val="tx1"/>
                </a:solidFill>
                <a:latin typeface="Comic Sans MS" panose="030F0702030302020204" pitchFamily="66" charset="0"/>
              </a:rPr>
              <a:t>этого </a:t>
            </a:r>
            <a:r>
              <a:rPr lang="ru-RU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не захотели.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9992" y="4005064"/>
            <a:ext cx="4098032" cy="2730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73199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8bd9521bd61c27d108bff6b2e425a944cf04995"/>
</p:tagLst>
</file>

<file path=ppt/theme/theme1.xml><?xml version="1.0" encoding="utf-8"?>
<a:theme xmlns:a="http://schemas.openxmlformats.org/drawingml/2006/main" name="Тема Office">
  <a:themeElements>
    <a:clrScheme name="Поток">
      <a:dk1>
        <a:sysClr val="windowText" lastClr="494949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49494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494949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2357</TotalTime>
  <Words>748</Words>
  <Application>Microsoft Office PowerPoint</Application>
  <PresentationFormat>Экран (4:3)</PresentationFormat>
  <Paragraphs>54</Paragraphs>
  <Slides>15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  Эмоциональный интеллект  подготовила  педагог  дополнительного образования  МБУ ДО ЦДО  Степанова.М.Л.</vt:lpstr>
      <vt:lpstr>Немного об эмоциональном интеллекте…..</vt:lpstr>
      <vt:lpstr>Слайд 3</vt:lpstr>
      <vt:lpstr>Слайд 4</vt:lpstr>
      <vt:lpstr>Модель способностей ЭИ</vt:lpstr>
      <vt:lpstr>1.Управление эмоциями </vt:lpstr>
      <vt:lpstr>Слайд 7</vt:lpstr>
      <vt:lpstr>2.Умение устанавливать причинно-следственные связи между обстоятельствами и эмоциями.  </vt:lpstr>
      <vt:lpstr>3. Ответственность за свои эмоции</vt:lpstr>
      <vt:lpstr>4. Эмпатия </vt:lpstr>
      <vt:lpstr>Как понять, низкий ли у меня эмоциональный интеллект: </vt:lpstr>
      <vt:lpstr>Подведем итоги…</vt:lpstr>
      <vt:lpstr>Практикум по эмоциям</vt:lpstr>
      <vt:lpstr>Слайд 14</vt:lpstr>
      <vt:lpstr>Слайд 15</vt:lpstr>
    </vt:vector>
  </TitlesOfParts>
  <Company>presentation-creation.ru</Company>
  <LinksUpToDate>false</LinksUpToDate>
  <SharedDoc>false</SharedDoc>
  <HyperlinkBase>https://presentation-creation.ru/powerpoint-templates.html</HyperlinkBase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Все для учебы</dc:title>
  <dc:creator>obstinate</dc:creator>
  <dc:description>Шаблон презентации с сайта https://presentation-creation.ru/</dc:description>
  <cp:lastModifiedBy>Пользователь</cp:lastModifiedBy>
  <cp:revision>1032</cp:revision>
  <dcterms:created xsi:type="dcterms:W3CDTF">2018-02-25T09:09:03Z</dcterms:created>
  <dcterms:modified xsi:type="dcterms:W3CDTF">2021-11-15T09:53:00Z</dcterms:modified>
</cp:coreProperties>
</file>